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3" r:id="rId4"/>
    <p:sldId id="264" r:id="rId5"/>
    <p:sldId id="261" r:id="rId6"/>
    <p:sldId id="260" r:id="rId7"/>
    <p:sldId id="265" r:id="rId8"/>
    <p:sldId id="262" r:id="rId9"/>
    <p:sldId id="266" r:id="rId10"/>
    <p:sldId id="279" r:id="rId11"/>
    <p:sldId id="280" r:id="rId12"/>
    <p:sldId id="281" r:id="rId13"/>
    <p:sldId id="275" r:id="rId14"/>
    <p:sldId id="282" r:id="rId15"/>
    <p:sldId id="283" r:id="rId16"/>
    <p:sldId id="284" r:id="rId17"/>
    <p:sldId id="274" r:id="rId18"/>
    <p:sldId id="278" r:id="rId19"/>
    <p:sldId id="285" r:id="rId20"/>
    <p:sldId id="286" r:id="rId21"/>
    <p:sldId id="276" r:id="rId22"/>
    <p:sldId id="277" r:id="rId23"/>
    <p:sldId id="287" r:id="rId24"/>
    <p:sldId id="288" r:id="rId25"/>
    <p:sldId id="271" r:id="rId26"/>
    <p:sldId id="273" r:id="rId27"/>
    <p:sldId id="267" r:id="rId28"/>
    <p:sldId id="258" r:id="rId29"/>
    <p:sldId id="259" r:id="rId30"/>
    <p:sldId id="27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8309D0-EE56-49B2-B985-A247C42A65F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132723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8309D0-EE56-49B2-B985-A247C42A65FC}"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4105034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D8309D0-EE56-49B2-B985-A247C42A65F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373239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BD8309D0-EE56-49B2-B985-A247C42A65FC}"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117516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8309D0-EE56-49B2-B985-A247C42A65F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2569981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8309D0-EE56-49B2-B985-A247C42A65F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1403960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8309D0-EE56-49B2-B985-A247C42A65F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3396027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8309D0-EE56-49B2-B985-A247C42A65F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1237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8309D0-EE56-49B2-B985-A247C42A65FC}"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2343364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8309D0-EE56-49B2-B985-A247C42A65FC}"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1905864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8309D0-EE56-49B2-B985-A247C42A65FC}"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718665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8309D0-EE56-49B2-B985-A247C42A65FC}"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685159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8309D0-EE56-49B2-B985-A247C42A65FC}"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1081544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BD8309D0-EE56-49B2-B985-A247C42A65FC}" type="datetimeFigureOut">
              <a:rPr lang="en-US" smtClean="0"/>
              <a:t>5/9/2023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4021FDB2-2313-4CC3-A104-07BBDD897269}" type="slidenum">
              <a:rPr lang="en-US" smtClean="0"/>
              <a:t>‹#›</a:t>
            </a:fld>
            <a:endParaRPr lang="en-US"/>
          </a:p>
        </p:txBody>
      </p:sp>
    </p:spTree>
    <p:extLst>
      <p:ext uri="{BB962C8B-B14F-4D97-AF65-F5344CB8AC3E}">
        <p14:creationId xmlns:p14="http://schemas.microsoft.com/office/powerpoint/2010/main" val="85593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D8309D0-EE56-49B2-B985-A247C42A65FC}" type="datetimeFigureOut">
              <a:rPr lang="en-US" smtClean="0"/>
              <a:t>5/9/2023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4021FDB2-2313-4CC3-A104-07BBDD897269}" type="slidenum">
              <a:rPr lang="en-US" smtClean="0"/>
              <a:t>‹#›</a:t>
            </a:fld>
            <a:endParaRPr lang="en-US"/>
          </a:p>
        </p:txBody>
      </p:sp>
    </p:spTree>
    <p:extLst>
      <p:ext uri="{BB962C8B-B14F-4D97-AF65-F5344CB8AC3E}">
        <p14:creationId xmlns:p14="http://schemas.microsoft.com/office/powerpoint/2010/main" val="423216897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2F65-530C-7579-917B-A28C726D2C26}"/>
              </a:ext>
            </a:extLst>
          </p:cNvPr>
          <p:cNvSpPr>
            <a:spLocks noGrp="1"/>
          </p:cNvSpPr>
          <p:nvPr>
            <p:ph type="ctrTitle"/>
          </p:nvPr>
        </p:nvSpPr>
        <p:spPr>
          <a:xfrm>
            <a:off x="810002" y="639097"/>
            <a:ext cx="4961534" cy="3781101"/>
          </a:xfrm>
        </p:spPr>
        <p:txBody>
          <a:bodyPr>
            <a:normAutofit/>
          </a:bodyPr>
          <a:lstStyle/>
          <a:p>
            <a:pPr>
              <a:lnSpc>
                <a:spcPct val="90000"/>
              </a:lnSpc>
            </a:pPr>
            <a:r>
              <a:rPr lang="en-US" sz="4600"/>
              <a:t>CPSC 597 Project Presentation: ETH Price Prediction with LSTM</a:t>
            </a:r>
          </a:p>
        </p:txBody>
      </p:sp>
      <p:sp>
        <p:nvSpPr>
          <p:cNvPr id="3" name="Subtitle 2">
            <a:extLst>
              <a:ext uri="{FF2B5EF4-FFF2-40B4-BE49-F238E27FC236}">
                <a16:creationId xmlns:a16="http://schemas.microsoft.com/office/drawing/2014/main" id="{020B0FD1-AD0A-39C1-365C-C9C669F65538}"/>
              </a:ext>
            </a:extLst>
          </p:cNvPr>
          <p:cNvSpPr>
            <a:spLocks noGrp="1"/>
          </p:cNvSpPr>
          <p:nvPr>
            <p:ph type="subTitle" idx="1"/>
          </p:nvPr>
        </p:nvSpPr>
        <p:spPr>
          <a:xfrm>
            <a:off x="810001" y="5280847"/>
            <a:ext cx="4961535" cy="785656"/>
          </a:xfrm>
        </p:spPr>
        <p:txBody>
          <a:bodyPr>
            <a:normAutofit/>
          </a:bodyPr>
          <a:lstStyle/>
          <a:p>
            <a:pPr>
              <a:lnSpc>
                <a:spcPct val="90000"/>
              </a:lnSpc>
            </a:pPr>
            <a:r>
              <a:rPr lang="en-US" sz="1100"/>
              <a:t>Created by John Tu</a:t>
            </a:r>
          </a:p>
          <a:p>
            <a:pPr>
              <a:lnSpc>
                <a:spcPct val="90000"/>
              </a:lnSpc>
            </a:pPr>
            <a:r>
              <a:rPr lang="en-US" sz="1100"/>
              <a:t>Advisor: Dr. Rong </a:t>
            </a:r>
            <a:r>
              <a:rPr lang="en-US" sz="1100" err="1"/>
              <a:t>Jin</a:t>
            </a:r>
            <a:endParaRPr lang="en-US" sz="1100"/>
          </a:p>
          <a:p>
            <a:pPr>
              <a:lnSpc>
                <a:spcPct val="90000"/>
              </a:lnSpc>
            </a:pPr>
            <a:r>
              <a:rPr lang="en-US" sz="1100"/>
              <a:t>Reviewer: Dr. Kanika Sood</a:t>
            </a:r>
          </a:p>
        </p:txBody>
      </p:sp>
      <p:sp>
        <p:nvSpPr>
          <p:cNvPr id="22" name="Rectangle 21">
            <a:extLst>
              <a:ext uri="{FF2B5EF4-FFF2-40B4-BE49-F238E27FC236}">
                <a16:creationId xmlns:a16="http://schemas.microsoft.com/office/drawing/2014/main" id="{2B66F1CE-03EA-493A-901F-0A51C980F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0916" y="0"/>
            <a:ext cx="609108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14">
            <a:extLst>
              <a:ext uri="{FF2B5EF4-FFF2-40B4-BE49-F238E27FC236}">
                <a16:creationId xmlns:a16="http://schemas.microsoft.com/office/drawing/2014/main" id="{3CDE90D2-B469-4F32-8C71-577B5746A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6326" y="958640"/>
            <a:ext cx="479221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95970EE2-9E41-1A04-53A0-7D53AD54CA60}"/>
              </a:ext>
            </a:extLst>
          </p:cNvPr>
          <p:cNvPicPr>
            <a:picLocks noChangeAspect="1"/>
          </p:cNvPicPr>
          <p:nvPr/>
        </p:nvPicPr>
        <p:blipFill rotWithShape="1">
          <a:blip r:embed="rId2"/>
          <a:srcRect l="12278" r="27410"/>
          <a:stretch/>
        </p:blipFill>
        <p:spPr>
          <a:xfrm>
            <a:off x="7068226" y="1251276"/>
            <a:ext cx="4174333" cy="4325739"/>
          </a:xfrm>
          <a:prstGeom prst="rect">
            <a:avLst/>
          </a:prstGeom>
        </p:spPr>
      </p:pic>
    </p:spTree>
    <p:extLst>
      <p:ext uri="{BB962C8B-B14F-4D97-AF65-F5344CB8AC3E}">
        <p14:creationId xmlns:p14="http://schemas.microsoft.com/office/powerpoint/2010/main" val="1790436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2F6796A3-A6C7-0E94-6021-470447CA6F36}"/>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Part 1 Results</a:t>
            </a:r>
          </a:p>
        </p:txBody>
      </p:sp>
      <p:pic>
        <p:nvPicPr>
          <p:cNvPr id="2" name="Picture 1" descr="Chart, line chart&#10;&#10;Description automatically generated">
            <a:extLst>
              <a:ext uri="{FF2B5EF4-FFF2-40B4-BE49-F238E27FC236}">
                <a16:creationId xmlns:a16="http://schemas.microsoft.com/office/drawing/2014/main" id="{A8D09C75-D1C0-F8C0-9814-93E648C115AB}"/>
              </a:ext>
            </a:extLst>
          </p:cNvPr>
          <p:cNvPicPr>
            <a:picLocks noChangeAspect="1"/>
          </p:cNvPicPr>
          <p:nvPr/>
        </p:nvPicPr>
        <p:blipFill>
          <a:blip r:embed="rId2"/>
          <a:stretch>
            <a:fillRect/>
          </a:stretch>
        </p:blipFill>
        <p:spPr>
          <a:xfrm>
            <a:off x="463961" y="769460"/>
            <a:ext cx="6612856" cy="4959642"/>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CE534123-7A71-08DA-A22A-944499DA5388}"/>
              </a:ext>
            </a:extLst>
          </p:cNvPr>
          <p:cNvSpPr>
            <a:spLocks noGrp="1"/>
          </p:cNvSpPr>
          <p:nvPr>
            <p:ph idx="1"/>
          </p:nvPr>
        </p:nvSpPr>
        <p:spPr>
          <a:xfrm>
            <a:off x="8164749" y="2024743"/>
            <a:ext cx="3575737" cy="4016619"/>
          </a:xfrm>
        </p:spPr>
        <p:txBody>
          <a:bodyPr>
            <a:normAutofit/>
          </a:bodyPr>
          <a:lstStyle/>
          <a:p>
            <a:r>
              <a:rPr lang="en-US" sz="1600" dirty="0">
                <a:solidFill>
                  <a:srgbClr val="FFFFFF"/>
                </a:solidFill>
                <a:effectLst/>
                <a:ea typeface="Yu Mincho" panose="02020400000000000000" pitchFamily="18" charset="-128"/>
              </a:rPr>
              <a:t>Training losses for LSTM model with dropout rates (a: 70-30 training-test, b: 80-20 training-test, c: 75-25 training-test, d: custom training-test).</a:t>
            </a:r>
            <a:endParaRPr lang="en-US" sz="1600" dirty="0">
              <a:solidFill>
                <a:srgbClr val="FFFFFF"/>
              </a:solidFill>
            </a:endParaRPr>
          </a:p>
        </p:txBody>
      </p:sp>
    </p:spTree>
    <p:extLst>
      <p:ext uri="{BB962C8B-B14F-4D97-AF65-F5344CB8AC3E}">
        <p14:creationId xmlns:p14="http://schemas.microsoft.com/office/powerpoint/2010/main" val="196212396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2F6796A3-A6C7-0E94-6021-470447CA6F36}"/>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Part 1 Results</a:t>
            </a:r>
          </a:p>
        </p:txBody>
      </p:sp>
      <p:pic>
        <p:nvPicPr>
          <p:cNvPr id="2" name="Picture 1" descr="Graphical user interface, chart, line chart&#10;&#10;Description automatically generated">
            <a:extLst>
              <a:ext uri="{FF2B5EF4-FFF2-40B4-BE49-F238E27FC236}">
                <a16:creationId xmlns:a16="http://schemas.microsoft.com/office/drawing/2014/main" id="{1FAC1EB5-DA2E-FBB3-95AE-18F1AB8EBA4F}"/>
              </a:ext>
            </a:extLst>
          </p:cNvPr>
          <p:cNvPicPr>
            <a:picLocks noChangeAspect="1"/>
          </p:cNvPicPr>
          <p:nvPr/>
        </p:nvPicPr>
        <p:blipFill>
          <a:blip r:embed="rId2"/>
          <a:stretch>
            <a:fillRect/>
          </a:stretch>
        </p:blipFill>
        <p:spPr>
          <a:xfrm>
            <a:off x="463961" y="785992"/>
            <a:ext cx="6612856" cy="4926578"/>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CE534123-7A71-08DA-A22A-944499DA5388}"/>
              </a:ext>
            </a:extLst>
          </p:cNvPr>
          <p:cNvSpPr>
            <a:spLocks noGrp="1"/>
          </p:cNvSpPr>
          <p:nvPr>
            <p:ph idx="1"/>
          </p:nvPr>
        </p:nvSpPr>
        <p:spPr>
          <a:xfrm>
            <a:off x="8164749" y="2024743"/>
            <a:ext cx="3575737" cy="4016619"/>
          </a:xfrm>
        </p:spPr>
        <p:txBody>
          <a:bodyPr>
            <a:normAutofit/>
          </a:bodyPr>
          <a:lstStyle/>
          <a:p>
            <a:r>
              <a:rPr lang="en-US" sz="1600" dirty="0">
                <a:solidFill>
                  <a:srgbClr val="FFFFFF"/>
                </a:solidFill>
                <a:effectLst/>
                <a:ea typeface="Yu Mincho" panose="02020400000000000000" pitchFamily="18" charset="-128"/>
              </a:rPr>
              <a:t>Training losses for LSTM model with regularizers (a: 70-30 training-test, b: 80-20 training-test, c: 75-25 training-test, d: custom training-test).</a:t>
            </a:r>
            <a:endParaRPr lang="en-US" sz="1600" dirty="0">
              <a:solidFill>
                <a:srgbClr val="FFFFFF"/>
              </a:solidFill>
            </a:endParaRPr>
          </a:p>
        </p:txBody>
      </p:sp>
    </p:spTree>
    <p:extLst>
      <p:ext uri="{BB962C8B-B14F-4D97-AF65-F5344CB8AC3E}">
        <p14:creationId xmlns:p14="http://schemas.microsoft.com/office/powerpoint/2010/main" val="426536797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2F6796A3-A6C7-0E94-6021-470447CA6F36}"/>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Part 1 Results</a:t>
            </a:r>
          </a:p>
        </p:txBody>
      </p:sp>
      <p:pic>
        <p:nvPicPr>
          <p:cNvPr id="2" name="Picture 1" descr="Graphical user interface, chart, line chart&#10;&#10;Description automatically generated">
            <a:extLst>
              <a:ext uri="{FF2B5EF4-FFF2-40B4-BE49-F238E27FC236}">
                <a16:creationId xmlns:a16="http://schemas.microsoft.com/office/drawing/2014/main" id="{29DBFC3D-8F09-FB78-9C97-EA2EB81867CE}"/>
              </a:ext>
            </a:extLst>
          </p:cNvPr>
          <p:cNvPicPr>
            <a:picLocks noChangeAspect="1"/>
          </p:cNvPicPr>
          <p:nvPr/>
        </p:nvPicPr>
        <p:blipFill>
          <a:blip r:embed="rId2"/>
          <a:stretch>
            <a:fillRect/>
          </a:stretch>
        </p:blipFill>
        <p:spPr>
          <a:xfrm>
            <a:off x="463961" y="777727"/>
            <a:ext cx="6612856" cy="4943109"/>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CE534123-7A71-08DA-A22A-944499DA5388}"/>
              </a:ext>
            </a:extLst>
          </p:cNvPr>
          <p:cNvSpPr>
            <a:spLocks noGrp="1"/>
          </p:cNvSpPr>
          <p:nvPr>
            <p:ph idx="1"/>
          </p:nvPr>
        </p:nvSpPr>
        <p:spPr>
          <a:xfrm>
            <a:off x="8164749" y="2024743"/>
            <a:ext cx="3575737" cy="4016619"/>
          </a:xfrm>
        </p:spPr>
        <p:txBody>
          <a:bodyPr>
            <a:normAutofit/>
          </a:bodyPr>
          <a:lstStyle/>
          <a:p>
            <a:r>
              <a:rPr lang="en-US" sz="1600" dirty="0">
                <a:solidFill>
                  <a:srgbClr val="FFFFFF"/>
                </a:solidFill>
                <a:effectLst/>
                <a:ea typeface="Yu Mincho" panose="02020400000000000000" pitchFamily="18" charset="-128"/>
              </a:rPr>
              <a:t>Training losses for LSTM model with dropout rates and regularizers (a: 70-30 training-test, b: 80-20 training-test, c: 75-25 training-test, d: custom training-test).</a:t>
            </a:r>
            <a:endParaRPr lang="en-US" sz="1600" dirty="0">
              <a:solidFill>
                <a:srgbClr val="FFFFFF"/>
              </a:solidFill>
            </a:endParaRPr>
          </a:p>
        </p:txBody>
      </p:sp>
    </p:spTree>
    <p:extLst>
      <p:ext uri="{BB962C8B-B14F-4D97-AF65-F5344CB8AC3E}">
        <p14:creationId xmlns:p14="http://schemas.microsoft.com/office/powerpoint/2010/main" val="302931691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2F6796A3-A6C7-0E94-6021-470447CA6F36}"/>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Part 1 Results</a:t>
            </a:r>
          </a:p>
        </p:txBody>
      </p:sp>
      <p:pic>
        <p:nvPicPr>
          <p:cNvPr id="2" name="Picture 1" descr="Graphical user interface, chart, histogram&#10;&#10;Description automatically generated">
            <a:extLst>
              <a:ext uri="{FF2B5EF4-FFF2-40B4-BE49-F238E27FC236}">
                <a16:creationId xmlns:a16="http://schemas.microsoft.com/office/drawing/2014/main" id="{924DD08F-FB85-6299-5A16-49B52FD85038}"/>
              </a:ext>
            </a:extLst>
          </p:cNvPr>
          <p:cNvPicPr>
            <a:picLocks noChangeAspect="1"/>
          </p:cNvPicPr>
          <p:nvPr/>
        </p:nvPicPr>
        <p:blipFill>
          <a:blip r:embed="rId2"/>
          <a:stretch>
            <a:fillRect/>
          </a:stretch>
        </p:blipFill>
        <p:spPr>
          <a:xfrm>
            <a:off x="463961" y="777727"/>
            <a:ext cx="6612856" cy="4943109"/>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CE534123-7A71-08DA-A22A-944499DA5388}"/>
              </a:ext>
            </a:extLst>
          </p:cNvPr>
          <p:cNvSpPr>
            <a:spLocks noGrp="1"/>
          </p:cNvSpPr>
          <p:nvPr>
            <p:ph idx="1"/>
          </p:nvPr>
        </p:nvSpPr>
        <p:spPr>
          <a:xfrm>
            <a:off x="8164749" y="2024743"/>
            <a:ext cx="3575737" cy="4016619"/>
          </a:xfrm>
        </p:spPr>
        <p:txBody>
          <a:bodyPr>
            <a:normAutofit/>
          </a:bodyPr>
          <a:lstStyle/>
          <a:p>
            <a:r>
              <a:rPr lang="en-US" sz="1600">
                <a:solidFill>
                  <a:srgbClr val="FFFFFF"/>
                </a:solidFill>
                <a:effectLst/>
                <a:ea typeface="Yu Mincho" panose="02020400000000000000" pitchFamily="18" charset="-128"/>
              </a:rPr>
              <a:t>Plots of test set for predicted values of closing price compared with actual values for baseline LSTM model (a: 70-30 training-test, b: 80-20 training-test, c: 75-25 training-test, d: custom training-test).</a:t>
            </a:r>
            <a:endParaRPr lang="en-US" sz="1600">
              <a:solidFill>
                <a:srgbClr val="FFFFFF"/>
              </a:solidFill>
            </a:endParaRPr>
          </a:p>
        </p:txBody>
      </p:sp>
    </p:spTree>
    <p:extLst>
      <p:ext uri="{BB962C8B-B14F-4D97-AF65-F5344CB8AC3E}">
        <p14:creationId xmlns:p14="http://schemas.microsoft.com/office/powerpoint/2010/main" val="18686502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2F6796A3-A6C7-0E94-6021-470447CA6F36}"/>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Part 1 Results</a:t>
            </a:r>
          </a:p>
        </p:txBody>
      </p:sp>
      <p:pic>
        <p:nvPicPr>
          <p:cNvPr id="4" name="Picture 3" descr="Graphical user interface, chart&#10;&#10;Description automatically generated">
            <a:extLst>
              <a:ext uri="{FF2B5EF4-FFF2-40B4-BE49-F238E27FC236}">
                <a16:creationId xmlns:a16="http://schemas.microsoft.com/office/drawing/2014/main" id="{51518BE5-79A8-620B-702E-3B6D9B52A42F}"/>
              </a:ext>
            </a:extLst>
          </p:cNvPr>
          <p:cNvPicPr>
            <a:picLocks noChangeAspect="1"/>
          </p:cNvPicPr>
          <p:nvPr/>
        </p:nvPicPr>
        <p:blipFill>
          <a:blip r:embed="rId2"/>
          <a:stretch>
            <a:fillRect/>
          </a:stretch>
        </p:blipFill>
        <p:spPr>
          <a:xfrm>
            <a:off x="463961" y="777727"/>
            <a:ext cx="6612856" cy="4943109"/>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CE534123-7A71-08DA-A22A-944499DA5388}"/>
              </a:ext>
            </a:extLst>
          </p:cNvPr>
          <p:cNvSpPr>
            <a:spLocks noGrp="1"/>
          </p:cNvSpPr>
          <p:nvPr>
            <p:ph idx="1"/>
          </p:nvPr>
        </p:nvSpPr>
        <p:spPr>
          <a:xfrm>
            <a:off x="8164749" y="2024743"/>
            <a:ext cx="3575737" cy="4016619"/>
          </a:xfrm>
        </p:spPr>
        <p:txBody>
          <a:bodyPr>
            <a:normAutofit/>
          </a:bodyPr>
          <a:lstStyle/>
          <a:p>
            <a:r>
              <a:rPr lang="en-US" sz="1600" dirty="0">
                <a:solidFill>
                  <a:srgbClr val="FFFFFF"/>
                </a:solidFill>
                <a:effectLst/>
                <a:ea typeface="Yu Mincho" panose="02020400000000000000" pitchFamily="18" charset="-128"/>
              </a:rPr>
              <a:t>Plots of test set for predicted values of closing price compared with actual values for LSTM model with dropout rates (a: 70-30 training-test, b: 80-20 training-test, c: 75-25 training-test, d: custom training-test).</a:t>
            </a:r>
            <a:endParaRPr lang="en-US" sz="1600" dirty="0">
              <a:solidFill>
                <a:srgbClr val="FFFFFF"/>
              </a:solidFill>
            </a:endParaRPr>
          </a:p>
        </p:txBody>
      </p:sp>
    </p:spTree>
    <p:extLst>
      <p:ext uri="{BB962C8B-B14F-4D97-AF65-F5344CB8AC3E}">
        <p14:creationId xmlns:p14="http://schemas.microsoft.com/office/powerpoint/2010/main" val="127860068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2F6796A3-A6C7-0E94-6021-470447CA6F36}"/>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Part 1 Results</a:t>
            </a:r>
          </a:p>
        </p:txBody>
      </p:sp>
      <p:pic>
        <p:nvPicPr>
          <p:cNvPr id="4" name="Picture 3" descr="Graphical user interface, chart&#10;&#10;Description automatically generated">
            <a:extLst>
              <a:ext uri="{FF2B5EF4-FFF2-40B4-BE49-F238E27FC236}">
                <a16:creationId xmlns:a16="http://schemas.microsoft.com/office/drawing/2014/main" id="{4214524F-1C19-B7A9-1C3E-2DF838815DAB}"/>
              </a:ext>
            </a:extLst>
          </p:cNvPr>
          <p:cNvPicPr>
            <a:picLocks noChangeAspect="1"/>
          </p:cNvPicPr>
          <p:nvPr/>
        </p:nvPicPr>
        <p:blipFill>
          <a:blip r:embed="rId2"/>
          <a:stretch>
            <a:fillRect/>
          </a:stretch>
        </p:blipFill>
        <p:spPr>
          <a:xfrm>
            <a:off x="463961" y="769460"/>
            <a:ext cx="6612856" cy="4959642"/>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CE534123-7A71-08DA-A22A-944499DA5388}"/>
              </a:ext>
            </a:extLst>
          </p:cNvPr>
          <p:cNvSpPr>
            <a:spLocks noGrp="1"/>
          </p:cNvSpPr>
          <p:nvPr>
            <p:ph idx="1"/>
          </p:nvPr>
        </p:nvSpPr>
        <p:spPr>
          <a:xfrm>
            <a:off x="8164749" y="2024743"/>
            <a:ext cx="3575737" cy="4016619"/>
          </a:xfrm>
        </p:spPr>
        <p:txBody>
          <a:bodyPr>
            <a:normAutofit/>
          </a:bodyPr>
          <a:lstStyle/>
          <a:p>
            <a:r>
              <a:rPr lang="en-US" sz="1600" dirty="0">
                <a:solidFill>
                  <a:srgbClr val="FFFFFF"/>
                </a:solidFill>
                <a:effectLst/>
                <a:ea typeface="Yu Mincho" panose="02020400000000000000" pitchFamily="18" charset="-128"/>
              </a:rPr>
              <a:t>Plots of test set for predicted values of closing price compared with actual values for LSTM model with regularizers (a: 70-30 training-test, b: 80-20 training-test, c: 75-25 training-test, d: custom training-test).</a:t>
            </a:r>
            <a:endParaRPr lang="en-US" sz="1600" dirty="0">
              <a:solidFill>
                <a:srgbClr val="FFFFFF"/>
              </a:solidFill>
            </a:endParaRPr>
          </a:p>
        </p:txBody>
      </p:sp>
    </p:spTree>
    <p:extLst>
      <p:ext uri="{BB962C8B-B14F-4D97-AF65-F5344CB8AC3E}">
        <p14:creationId xmlns:p14="http://schemas.microsoft.com/office/powerpoint/2010/main" val="391217453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2F6796A3-A6C7-0E94-6021-470447CA6F36}"/>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Part 1 Results</a:t>
            </a:r>
          </a:p>
        </p:txBody>
      </p:sp>
      <p:pic>
        <p:nvPicPr>
          <p:cNvPr id="4" name="Picture 3" descr="Graphical user interface, chart, histogram&#10;&#10;Description automatically generated">
            <a:extLst>
              <a:ext uri="{FF2B5EF4-FFF2-40B4-BE49-F238E27FC236}">
                <a16:creationId xmlns:a16="http://schemas.microsoft.com/office/drawing/2014/main" id="{7DD3A730-BB9C-8642-379A-62DAAFEB9DBE}"/>
              </a:ext>
            </a:extLst>
          </p:cNvPr>
          <p:cNvPicPr>
            <a:picLocks noChangeAspect="1"/>
          </p:cNvPicPr>
          <p:nvPr/>
        </p:nvPicPr>
        <p:blipFill>
          <a:blip r:embed="rId2"/>
          <a:stretch>
            <a:fillRect/>
          </a:stretch>
        </p:blipFill>
        <p:spPr>
          <a:xfrm>
            <a:off x="463961" y="794259"/>
            <a:ext cx="6612856" cy="4910045"/>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CE534123-7A71-08DA-A22A-944499DA5388}"/>
              </a:ext>
            </a:extLst>
          </p:cNvPr>
          <p:cNvSpPr>
            <a:spLocks noGrp="1"/>
          </p:cNvSpPr>
          <p:nvPr>
            <p:ph idx="1"/>
          </p:nvPr>
        </p:nvSpPr>
        <p:spPr>
          <a:xfrm>
            <a:off x="8164749" y="2024743"/>
            <a:ext cx="3575737" cy="4016619"/>
          </a:xfrm>
        </p:spPr>
        <p:txBody>
          <a:bodyPr>
            <a:normAutofit/>
          </a:bodyPr>
          <a:lstStyle/>
          <a:p>
            <a:r>
              <a:rPr lang="en-US" sz="1600" dirty="0">
                <a:solidFill>
                  <a:srgbClr val="FFFFFF"/>
                </a:solidFill>
                <a:effectLst/>
                <a:ea typeface="Yu Mincho" panose="02020400000000000000" pitchFamily="18" charset="-128"/>
              </a:rPr>
              <a:t>Plots of test set for predicted values of closing price compared with actual values for LSTM model with dropout rates and regularizers (a: 70-30 training-test, b: 80-20 training-test, c: 75-25 training-test, d: custom training-test).</a:t>
            </a:r>
            <a:endParaRPr lang="en-US" sz="1600" dirty="0">
              <a:solidFill>
                <a:srgbClr val="FFFFFF"/>
              </a:solidFill>
            </a:endParaRPr>
          </a:p>
        </p:txBody>
      </p:sp>
    </p:spTree>
    <p:extLst>
      <p:ext uri="{BB962C8B-B14F-4D97-AF65-F5344CB8AC3E}">
        <p14:creationId xmlns:p14="http://schemas.microsoft.com/office/powerpoint/2010/main" val="110759953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1F948C-D84C-6FBD-4FAD-D36A0393B6D9}"/>
              </a:ext>
            </a:extLst>
          </p:cNvPr>
          <p:cNvSpPr>
            <a:spLocks noGrp="1"/>
          </p:cNvSpPr>
          <p:nvPr>
            <p:ph type="title"/>
          </p:nvPr>
        </p:nvSpPr>
        <p:spPr>
          <a:xfrm>
            <a:off x="1063691" y="4049486"/>
            <a:ext cx="4825480" cy="1883228"/>
          </a:xfrm>
        </p:spPr>
        <p:txBody>
          <a:bodyPr anchor="ctr">
            <a:normAutofit/>
          </a:bodyPr>
          <a:lstStyle/>
          <a:p>
            <a:r>
              <a:rPr lang="en-US" dirty="0">
                <a:solidFill>
                  <a:srgbClr val="FFFFFF"/>
                </a:solidFill>
              </a:rPr>
              <a:t>Part 2 Results</a:t>
            </a:r>
          </a:p>
        </p:txBody>
      </p:sp>
      <p:pic>
        <p:nvPicPr>
          <p:cNvPr id="6" name="Picture 5" descr="Graphical user interface, application&#10;&#10;Description automatically generated">
            <a:extLst>
              <a:ext uri="{FF2B5EF4-FFF2-40B4-BE49-F238E27FC236}">
                <a16:creationId xmlns:a16="http://schemas.microsoft.com/office/drawing/2014/main" id="{F5BBE1F5-9209-F660-177E-3956FE752EE6}"/>
              </a:ext>
            </a:extLst>
          </p:cNvPr>
          <p:cNvPicPr>
            <a:picLocks noChangeAspect="1"/>
          </p:cNvPicPr>
          <p:nvPr/>
        </p:nvPicPr>
        <p:blipFill>
          <a:blip r:embed="rId2"/>
          <a:stretch>
            <a:fillRect/>
          </a:stretch>
        </p:blipFill>
        <p:spPr>
          <a:xfrm>
            <a:off x="8110195" y="344501"/>
            <a:ext cx="3814829" cy="2842048"/>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16962D38-D129-A273-64C8-F57157D6FB79}"/>
              </a:ext>
            </a:extLst>
          </p:cNvPr>
          <p:cNvPicPr>
            <a:picLocks noChangeAspect="1"/>
          </p:cNvPicPr>
          <p:nvPr/>
        </p:nvPicPr>
        <p:blipFill>
          <a:blip r:embed="rId3"/>
          <a:stretch>
            <a:fillRect/>
          </a:stretch>
        </p:blipFill>
        <p:spPr>
          <a:xfrm>
            <a:off x="313104" y="344501"/>
            <a:ext cx="3840608" cy="2842049"/>
          </a:xfrm>
          <a:prstGeom prst="rect">
            <a:avLst/>
          </a:prstGeom>
        </p:spPr>
      </p:pic>
      <p:pic>
        <p:nvPicPr>
          <p:cNvPr id="5" name="Picture 4" descr="Graphical user interface, shape&#10;&#10;Description automatically generated">
            <a:extLst>
              <a:ext uri="{FF2B5EF4-FFF2-40B4-BE49-F238E27FC236}">
                <a16:creationId xmlns:a16="http://schemas.microsoft.com/office/drawing/2014/main" id="{FA3703D8-A248-B615-4C9F-EB0D7DE22828}"/>
              </a:ext>
            </a:extLst>
          </p:cNvPr>
          <p:cNvPicPr>
            <a:picLocks noChangeAspect="1"/>
          </p:cNvPicPr>
          <p:nvPr/>
        </p:nvPicPr>
        <p:blipFill>
          <a:blip r:embed="rId4"/>
          <a:stretch>
            <a:fillRect/>
          </a:stretch>
        </p:blipFill>
        <p:spPr>
          <a:xfrm>
            <a:off x="4237254" y="344501"/>
            <a:ext cx="3789399" cy="2842049"/>
          </a:xfrm>
          <a:prstGeom prst="rect">
            <a:avLst/>
          </a:prstGeom>
        </p:spPr>
      </p:pic>
      <p:sp>
        <p:nvSpPr>
          <p:cNvPr id="3" name="Content Placeholder 2">
            <a:extLst>
              <a:ext uri="{FF2B5EF4-FFF2-40B4-BE49-F238E27FC236}">
                <a16:creationId xmlns:a16="http://schemas.microsoft.com/office/drawing/2014/main" id="{D24F29CD-D462-25CE-7886-A5686C684A44}"/>
              </a:ext>
            </a:extLst>
          </p:cNvPr>
          <p:cNvSpPr>
            <a:spLocks noGrp="1"/>
          </p:cNvSpPr>
          <p:nvPr>
            <p:ph idx="1"/>
          </p:nvPr>
        </p:nvSpPr>
        <p:spPr>
          <a:xfrm>
            <a:off x="6338316" y="4049485"/>
            <a:ext cx="4846151" cy="1883229"/>
          </a:xfrm>
        </p:spPr>
        <p:txBody>
          <a:bodyPr>
            <a:normAutofit/>
          </a:bodyPr>
          <a:lstStyle/>
          <a:p>
            <a:pPr>
              <a:lnSpc>
                <a:spcPct val="90000"/>
              </a:lnSpc>
            </a:pPr>
            <a:r>
              <a:rPr lang="en-US" sz="1500" dirty="0">
                <a:solidFill>
                  <a:srgbClr val="FFFFFF"/>
                </a:solidFill>
                <a:effectLst/>
                <a:ea typeface="Yu Mincho" panose="02020400000000000000" pitchFamily="18" charset="-128"/>
              </a:rPr>
              <a:t>Training loss for baseline models (a: multilayer perceptron (MLP), b: convolutional neural network (CNN), c: long short-term memory (LSTM), d: gated recurrent unit (GRU), e: bidirectional LSTM (</a:t>
            </a:r>
            <a:r>
              <a:rPr lang="en-US" sz="1500" dirty="0" err="1">
                <a:solidFill>
                  <a:srgbClr val="FFFFFF"/>
                </a:solidFill>
                <a:effectLst/>
                <a:ea typeface="Yu Mincho" panose="02020400000000000000" pitchFamily="18" charset="-128"/>
              </a:rPr>
              <a:t>BiLSTM</a:t>
            </a:r>
            <a:r>
              <a:rPr lang="en-US" sz="1500" dirty="0">
                <a:solidFill>
                  <a:srgbClr val="FFFFFF"/>
                </a:solidFill>
                <a:effectLst/>
                <a:ea typeface="Yu Mincho" panose="02020400000000000000" pitchFamily="18" charset="-128"/>
              </a:rPr>
              <a:t>), f: bidirectional GRU (</a:t>
            </a:r>
            <a:r>
              <a:rPr lang="en-US" sz="1500" dirty="0" err="1">
                <a:solidFill>
                  <a:srgbClr val="FFFFFF"/>
                </a:solidFill>
                <a:effectLst/>
                <a:ea typeface="Yu Mincho" panose="02020400000000000000" pitchFamily="18" charset="-128"/>
              </a:rPr>
              <a:t>BiGRU</a:t>
            </a:r>
            <a:r>
              <a:rPr lang="en-US" sz="1500" dirty="0">
                <a:solidFill>
                  <a:srgbClr val="FFFFFF"/>
                </a:solidFill>
                <a:effectLst/>
                <a:ea typeface="Yu Mincho" panose="02020400000000000000" pitchFamily="18" charset="-128"/>
              </a:rPr>
              <a:t>), g: CNN-LSTM, h: CNN-GRU, i: CNN-</a:t>
            </a:r>
            <a:r>
              <a:rPr lang="en-US" sz="1500" dirty="0" err="1">
                <a:solidFill>
                  <a:srgbClr val="FFFFFF"/>
                </a:solidFill>
                <a:effectLst/>
                <a:ea typeface="Yu Mincho" panose="02020400000000000000" pitchFamily="18" charset="-128"/>
              </a:rPr>
              <a:t>BiLSTM</a:t>
            </a:r>
            <a:r>
              <a:rPr lang="en-US" sz="1500" dirty="0">
                <a:solidFill>
                  <a:srgbClr val="FFFFFF"/>
                </a:solidFill>
                <a:effectLst/>
                <a:ea typeface="Yu Mincho" panose="02020400000000000000" pitchFamily="18" charset="-128"/>
              </a:rPr>
              <a:t>, j: CNN-</a:t>
            </a:r>
            <a:r>
              <a:rPr lang="en-US" sz="1500" dirty="0" err="1">
                <a:solidFill>
                  <a:srgbClr val="FFFFFF"/>
                </a:solidFill>
                <a:effectLst/>
                <a:ea typeface="Yu Mincho" panose="02020400000000000000" pitchFamily="18" charset="-128"/>
              </a:rPr>
              <a:t>BiGRU</a:t>
            </a:r>
            <a:r>
              <a:rPr lang="en-US" sz="1500" dirty="0">
                <a:solidFill>
                  <a:srgbClr val="FFFFFF"/>
                </a:solidFill>
                <a:effectLst/>
                <a:ea typeface="Yu Mincho" panose="02020400000000000000" pitchFamily="18" charset="-128"/>
              </a:rPr>
              <a:t>, k: LSTM-GRU, l: CNN-LSTM-GRU).</a:t>
            </a:r>
            <a:endParaRPr lang="en-US" sz="1500" dirty="0">
              <a:solidFill>
                <a:srgbClr val="FFFFFF"/>
              </a:solidFill>
            </a:endParaRPr>
          </a:p>
        </p:txBody>
      </p:sp>
    </p:spTree>
    <p:extLst>
      <p:ext uri="{BB962C8B-B14F-4D97-AF65-F5344CB8AC3E}">
        <p14:creationId xmlns:p14="http://schemas.microsoft.com/office/powerpoint/2010/main" val="13110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1F948C-D84C-6FBD-4FAD-D36A0393B6D9}"/>
              </a:ext>
            </a:extLst>
          </p:cNvPr>
          <p:cNvSpPr>
            <a:spLocks noGrp="1"/>
          </p:cNvSpPr>
          <p:nvPr>
            <p:ph type="title"/>
          </p:nvPr>
        </p:nvSpPr>
        <p:spPr>
          <a:xfrm>
            <a:off x="1063691" y="4049486"/>
            <a:ext cx="4825480" cy="1883228"/>
          </a:xfrm>
        </p:spPr>
        <p:txBody>
          <a:bodyPr anchor="ctr">
            <a:normAutofit/>
          </a:bodyPr>
          <a:lstStyle/>
          <a:p>
            <a:r>
              <a:rPr lang="en-US" dirty="0">
                <a:solidFill>
                  <a:srgbClr val="FFFFFF"/>
                </a:solidFill>
              </a:rPr>
              <a:t>Part 2 Results</a:t>
            </a:r>
          </a:p>
        </p:txBody>
      </p:sp>
      <p:pic>
        <p:nvPicPr>
          <p:cNvPr id="8" name="Picture 7" descr="Graphical user interface, histogram&#10;&#10;Description automatically generated">
            <a:extLst>
              <a:ext uri="{FF2B5EF4-FFF2-40B4-BE49-F238E27FC236}">
                <a16:creationId xmlns:a16="http://schemas.microsoft.com/office/drawing/2014/main" id="{5FD214D6-DEF2-590D-EEF9-27E6506D2924}"/>
              </a:ext>
            </a:extLst>
          </p:cNvPr>
          <p:cNvPicPr>
            <a:picLocks noChangeAspect="1"/>
          </p:cNvPicPr>
          <p:nvPr/>
        </p:nvPicPr>
        <p:blipFill>
          <a:blip r:embed="rId2"/>
          <a:stretch>
            <a:fillRect/>
          </a:stretch>
        </p:blipFill>
        <p:spPr>
          <a:xfrm>
            <a:off x="4264816" y="369651"/>
            <a:ext cx="3839388" cy="2850745"/>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328F3A0B-2778-4BF4-2EC2-2C1BD4F03C51}"/>
              </a:ext>
            </a:extLst>
          </p:cNvPr>
          <p:cNvPicPr>
            <a:picLocks noChangeAspect="1"/>
          </p:cNvPicPr>
          <p:nvPr/>
        </p:nvPicPr>
        <p:blipFill>
          <a:blip r:embed="rId3"/>
          <a:stretch>
            <a:fillRect/>
          </a:stretch>
        </p:blipFill>
        <p:spPr>
          <a:xfrm>
            <a:off x="295618" y="360053"/>
            <a:ext cx="3839388" cy="2841146"/>
          </a:xfrm>
          <a:prstGeom prst="rect">
            <a:avLst/>
          </a:prstGeom>
        </p:spPr>
      </p:pic>
      <p:pic>
        <p:nvPicPr>
          <p:cNvPr id="9" name="Picture 8" descr="Graphical user interface, histogram&#10;&#10;Description automatically generated">
            <a:extLst>
              <a:ext uri="{FF2B5EF4-FFF2-40B4-BE49-F238E27FC236}">
                <a16:creationId xmlns:a16="http://schemas.microsoft.com/office/drawing/2014/main" id="{FDE57E8F-8D1E-BB82-2FD6-E90D2FAB7798}"/>
              </a:ext>
            </a:extLst>
          </p:cNvPr>
          <p:cNvPicPr>
            <a:picLocks noChangeAspect="1"/>
          </p:cNvPicPr>
          <p:nvPr/>
        </p:nvPicPr>
        <p:blipFill>
          <a:blip r:embed="rId4"/>
          <a:stretch>
            <a:fillRect/>
          </a:stretch>
        </p:blipFill>
        <p:spPr>
          <a:xfrm>
            <a:off x="8226884" y="369651"/>
            <a:ext cx="3839388" cy="2860344"/>
          </a:xfrm>
          <a:prstGeom prst="rect">
            <a:avLst/>
          </a:prstGeom>
        </p:spPr>
      </p:pic>
      <p:sp>
        <p:nvSpPr>
          <p:cNvPr id="3" name="Content Placeholder 2">
            <a:extLst>
              <a:ext uri="{FF2B5EF4-FFF2-40B4-BE49-F238E27FC236}">
                <a16:creationId xmlns:a16="http://schemas.microsoft.com/office/drawing/2014/main" id="{D24F29CD-D462-25CE-7886-A5686C684A44}"/>
              </a:ext>
            </a:extLst>
          </p:cNvPr>
          <p:cNvSpPr>
            <a:spLocks noGrp="1"/>
          </p:cNvSpPr>
          <p:nvPr>
            <p:ph idx="1"/>
          </p:nvPr>
        </p:nvSpPr>
        <p:spPr>
          <a:xfrm>
            <a:off x="6338316" y="4049485"/>
            <a:ext cx="4846151" cy="1883229"/>
          </a:xfrm>
        </p:spPr>
        <p:txBody>
          <a:bodyPr>
            <a:normAutofit/>
          </a:bodyPr>
          <a:lstStyle/>
          <a:p>
            <a:pPr>
              <a:lnSpc>
                <a:spcPct val="90000"/>
              </a:lnSpc>
            </a:pPr>
            <a:r>
              <a:rPr lang="en-US" sz="1500" dirty="0">
                <a:solidFill>
                  <a:srgbClr val="FFFFFF"/>
                </a:solidFill>
                <a:effectLst/>
                <a:ea typeface="Yu Mincho" panose="02020400000000000000" pitchFamily="18" charset="-128"/>
              </a:rPr>
              <a:t>Training loss for models with dropout rates (a: multilayer perceptron (MLP), b: convolutional neural network (CNN), c: long short-term memory (LSTM), d: gated recurrent unit (GRU), e: bidirectional LSTM (</a:t>
            </a:r>
            <a:r>
              <a:rPr lang="en-US" sz="1500" dirty="0" err="1">
                <a:solidFill>
                  <a:srgbClr val="FFFFFF"/>
                </a:solidFill>
                <a:effectLst/>
                <a:ea typeface="Yu Mincho" panose="02020400000000000000" pitchFamily="18" charset="-128"/>
              </a:rPr>
              <a:t>BiLSTM</a:t>
            </a:r>
            <a:r>
              <a:rPr lang="en-US" sz="1500" dirty="0">
                <a:solidFill>
                  <a:srgbClr val="FFFFFF"/>
                </a:solidFill>
                <a:effectLst/>
                <a:ea typeface="Yu Mincho" panose="02020400000000000000" pitchFamily="18" charset="-128"/>
              </a:rPr>
              <a:t>), f: bidirectional GRU (</a:t>
            </a:r>
            <a:r>
              <a:rPr lang="en-US" sz="1500" dirty="0" err="1">
                <a:solidFill>
                  <a:srgbClr val="FFFFFF"/>
                </a:solidFill>
                <a:effectLst/>
                <a:ea typeface="Yu Mincho" panose="02020400000000000000" pitchFamily="18" charset="-128"/>
              </a:rPr>
              <a:t>BiGRU</a:t>
            </a:r>
            <a:r>
              <a:rPr lang="en-US" sz="1500" dirty="0">
                <a:solidFill>
                  <a:srgbClr val="FFFFFF"/>
                </a:solidFill>
                <a:effectLst/>
                <a:ea typeface="Yu Mincho" panose="02020400000000000000" pitchFamily="18" charset="-128"/>
              </a:rPr>
              <a:t>), g: CNN-LSTM, h: CNN-GRU, i: CNN-</a:t>
            </a:r>
            <a:r>
              <a:rPr lang="en-US" sz="1500" dirty="0" err="1">
                <a:solidFill>
                  <a:srgbClr val="FFFFFF"/>
                </a:solidFill>
                <a:effectLst/>
                <a:ea typeface="Yu Mincho" panose="02020400000000000000" pitchFamily="18" charset="-128"/>
              </a:rPr>
              <a:t>BiLSTM</a:t>
            </a:r>
            <a:r>
              <a:rPr lang="en-US" sz="1500" dirty="0">
                <a:solidFill>
                  <a:srgbClr val="FFFFFF"/>
                </a:solidFill>
                <a:effectLst/>
                <a:ea typeface="Yu Mincho" panose="02020400000000000000" pitchFamily="18" charset="-128"/>
              </a:rPr>
              <a:t>, j: CNN-</a:t>
            </a:r>
            <a:r>
              <a:rPr lang="en-US" sz="1500" dirty="0" err="1">
                <a:solidFill>
                  <a:srgbClr val="FFFFFF"/>
                </a:solidFill>
                <a:effectLst/>
                <a:ea typeface="Yu Mincho" panose="02020400000000000000" pitchFamily="18" charset="-128"/>
              </a:rPr>
              <a:t>BiGRU</a:t>
            </a:r>
            <a:r>
              <a:rPr lang="en-US" sz="1500" dirty="0">
                <a:solidFill>
                  <a:srgbClr val="FFFFFF"/>
                </a:solidFill>
                <a:effectLst/>
                <a:ea typeface="Yu Mincho" panose="02020400000000000000" pitchFamily="18" charset="-128"/>
              </a:rPr>
              <a:t>, k: LSTM-GRU, l: CNN-LSTM-GRU).</a:t>
            </a:r>
            <a:endParaRPr lang="en-US" sz="1500" dirty="0">
              <a:solidFill>
                <a:srgbClr val="FFFFFF"/>
              </a:solidFill>
            </a:endParaRPr>
          </a:p>
        </p:txBody>
      </p:sp>
    </p:spTree>
    <p:extLst>
      <p:ext uri="{BB962C8B-B14F-4D97-AF65-F5344CB8AC3E}">
        <p14:creationId xmlns:p14="http://schemas.microsoft.com/office/powerpoint/2010/main" val="192841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1F948C-D84C-6FBD-4FAD-D36A0393B6D9}"/>
              </a:ext>
            </a:extLst>
          </p:cNvPr>
          <p:cNvSpPr>
            <a:spLocks noGrp="1"/>
          </p:cNvSpPr>
          <p:nvPr>
            <p:ph type="title"/>
          </p:nvPr>
        </p:nvSpPr>
        <p:spPr>
          <a:xfrm>
            <a:off x="1063691" y="4049486"/>
            <a:ext cx="4825480" cy="1883228"/>
          </a:xfrm>
        </p:spPr>
        <p:txBody>
          <a:bodyPr anchor="ctr">
            <a:normAutofit/>
          </a:bodyPr>
          <a:lstStyle/>
          <a:p>
            <a:r>
              <a:rPr lang="en-US" dirty="0">
                <a:solidFill>
                  <a:srgbClr val="FFFFFF"/>
                </a:solidFill>
              </a:rPr>
              <a:t>Part 2 Results</a:t>
            </a:r>
          </a:p>
        </p:txBody>
      </p:sp>
      <p:pic>
        <p:nvPicPr>
          <p:cNvPr id="5" name="Picture 4" descr="Graphical user interface&#10;&#10;Description automatically generated">
            <a:extLst>
              <a:ext uri="{FF2B5EF4-FFF2-40B4-BE49-F238E27FC236}">
                <a16:creationId xmlns:a16="http://schemas.microsoft.com/office/drawing/2014/main" id="{0FF00D95-C2FA-E699-2B74-89F98E7D8FFC}"/>
              </a:ext>
            </a:extLst>
          </p:cNvPr>
          <p:cNvPicPr>
            <a:picLocks noChangeAspect="1"/>
          </p:cNvPicPr>
          <p:nvPr/>
        </p:nvPicPr>
        <p:blipFill>
          <a:blip r:embed="rId2"/>
          <a:stretch>
            <a:fillRect/>
          </a:stretch>
        </p:blipFill>
        <p:spPr>
          <a:xfrm>
            <a:off x="4053998" y="441632"/>
            <a:ext cx="3729517" cy="2769166"/>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7FB3AE78-5DC7-01A3-F46D-B790F386DB2A}"/>
              </a:ext>
            </a:extLst>
          </p:cNvPr>
          <p:cNvPicPr>
            <a:picLocks noChangeAspect="1"/>
          </p:cNvPicPr>
          <p:nvPr/>
        </p:nvPicPr>
        <p:blipFill>
          <a:blip r:embed="rId3"/>
          <a:stretch>
            <a:fillRect/>
          </a:stretch>
        </p:blipFill>
        <p:spPr>
          <a:xfrm>
            <a:off x="7934979" y="428653"/>
            <a:ext cx="3772388" cy="2800998"/>
          </a:xfrm>
          <a:prstGeom prst="rect">
            <a:avLst/>
          </a:prstGeom>
        </p:spPr>
      </p:pic>
      <p:pic>
        <p:nvPicPr>
          <p:cNvPr id="4" name="Picture 3" descr="Graphical user interface, Excel&#10;&#10;Description automatically generated">
            <a:extLst>
              <a:ext uri="{FF2B5EF4-FFF2-40B4-BE49-F238E27FC236}">
                <a16:creationId xmlns:a16="http://schemas.microsoft.com/office/drawing/2014/main" id="{0C3AD735-FCCA-2BCC-A43E-7398B6CD7D4E}"/>
              </a:ext>
            </a:extLst>
          </p:cNvPr>
          <p:cNvPicPr>
            <a:picLocks noChangeAspect="1"/>
          </p:cNvPicPr>
          <p:nvPr/>
        </p:nvPicPr>
        <p:blipFill>
          <a:blip r:embed="rId4"/>
          <a:stretch>
            <a:fillRect/>
          </a:stretch>
        </p:blipFill>
        <p:spPr>
          <a:xfrm>
            <a:off x="197964" y="441631"/>
            <a:ext cx="3704570" cy="2769166"/>
          </a:xfrm>
          <a:prstGeom prst="rect">
            <a:avLst/>
          </a:prstGeom>
        </p:spPr>
      </p:pic>
      <p:sp>
        <p:nvSpPr>
          <p:cNvPr id="3" name="Content Placeholder 2">
            <a:extLst>
              <a:ext uri="{FF2B5EF4-FFF2-40B4-BE49-F238E27FC236}">
                <a16:creationId xmlns:a16="http://schemas.microsoft.com/office/drawing/2014/main" id="{D24F29CD-D462-25CE-7886-A5686C684A44}"/>
              </a:ext>
            </a:extLst>
          </p:cNvPr>
          <p:cNvSpPr>
            <a:spLocks noGrp="1"/>
          </p:cNvSpPr>
          <p:nvPr>
            <p:ph idx="1"/>
          </p:nvPr>
        </p:nvSpPr>
        <p:spPr>
          <a:xfrm>
            <a:off x="6338316" y="4049485"/>
            <a:ext cx="4846151" cy="1883229"/>
          </a:xfrm>
        </p:spPr>
        <p:txBody>
          <a:bodyPr>
            <a:normAutofit/>
          </a:bodyPr>
          <a:lstStyle/>
          <a:p>
            <a:pPr>
              <a:lnSpc>
                <a:spcPct val="90000"/>
              </a:lnSpc>
            </a:pPr>
            <a:r>
              <a:rPr lang="en-US" sz="1500" dirty="0">
                <a:solidFill>
                  <a:srgbClr val="FFFFFF"/>
                </a:solidFill>
                <a:effectLst/>
                <a:ea typeface="Yu Mincho" panose="02020400000000000000" pitchFamily="18" charset="-128"/>
              </a:rPr>
              <a:t>Training loss for models with regularizers (a: multilayer perceptron (MLP), b: convolutional neural network (CNN), c: long short-term memory (LSTM), d: gated recurrent unit (GRU), e: bidirectional LSTM (</a:t>
            </a:r>
            <a:r>
              <a:rPr lang="en-US" sz="1500" dirty="0" err="1">
                <a:solidFill>
                  <a:srgbClr val="FFFFFF"/>
                </a:solidFill>
                <a:effectLst/>
                <a:ea typeface="Yu Mincho" panose="02020400000000000000" pitchFamily="18" charset="-128"/>
              </a:rPr>
              <a:t>BiLSTM</a:t>
            </a:r>
            <a:r>
              <a:rPr lang="en-US" sz="1500" dirty="0">
                <a:solidFill>
                  <a:srgbClr val="FFFFFF"/>
                </a:solidFill>
                <a:effectLst/>
                <a:ea typeface="Yu Mincho" panose="02020400000000000000" pitchFamily="18" charset="-128"/>
              </a:rPr>
              <a:t>), f: bidirectional GRU (</a:t>
            </a:r>
            <a:r>
              <a:rPr lang="en-US" sz="1500" dirty="0" err="1">
                <a:solidFill>
                  <a:srgbClr val="FFFFFF"/>
                </a:solidFill>
                <a:effectLst/>
                <a:ea typeface="Yu Mincho" panose="02020400000000000000" pitchFamily="18" charset="-128"/>
              </a:rPr>
              <a:t>BiGRU</a:t>
            </a:r>
            <a:r>
              <a:rPr lang="en-US" sz="1500" dirty="0">
                <a:solidFill>
                  <a:srgbClr val="FFFFFF"/>
                </a:solidFill>
                <a:effectLst/>
                <a:ea typeface="Yu Mincho" panose="02020400000000000000" pitchFamily="18" charset="-128"/>
              </a:rPr>
              <a:t>), g: CNN-LSTM, h: CNN-GRU, i: CNN-</a:t>
            </a:r>
            <a:r>
              <a:rPr lang="en-US" sz="1500" dirty="0" err="1">
                <a:solidFill>
                  <a:srgbClr val="FFFFFF"/>
                </a:solidFill>
                <a:effectLst/>
                <a:ea typeface="Yu Mincho" panose="02020400000000000000" pitchFamily="18" charset="-128"/>
              </a:rPr>
              <a:t>BiLSTM</a:t>
            </a:r>
            <a:r>
              <a:rPr lang="en-US" sz="1500" dirty="0">
                <a:solidFill>
                  <a:srgbClr val="FFFFFF"/>
                </a:solidFill>
                <a:effectLst/>
                <a:ea typeface="Yu Mincho" panose="02020400000000000000" pitchFamily="18" charset="-128"/>
              </a:rPr>
              <a:t>, j: CNN-</a:t>
            </a:r>
            <a:r>
              <a:rPr lang="en-US" sz="1500" dirty="0" err="1">
                <a:solidFill>
                  <a:srgbClr val="FFFFFF"/>
                </a:solidFill>
                <a:effectLst/>
                <a:ea typeface="Yu Mincho" panose="02020400000000000000" pitchFamily="18" charset="-128"/>
              </a:rPr>
              <a:t>BiGRU</a:t>
            </a:r>
            <a:r>
              <a:rPr lang="en-US" sz="1500" dirty="0">
                <a:solidFill>
                  <a:srgbClr val="FFFFFF"/>
                </a:solidFill>
                <a:effectLst/>
                <a:ea typeface="Yu Mincho" panose="02020400000000000000" pitchFamily="18" charset="-128"/>
              </a:rPr>
              <a:t>, k: LSTM-GRU, l: CNN-LSTM-GRU).</a:t>
            </a:r>
            <a:endParaRPr lang="en-US" sz="1500" dirty="0">
              <a:solidFill>
                <a:srgbClr val="FFFFFF"/>
              </a:solidFill>
            </a:endParaRPr>
          </a:p>
        </p:txBody>
      </p:sp>
    </p:spTree>
    <p:extLst>
      <p:ext uri="{BB962C8B-B14F-4D97-AF65-F5344CB8AC3E}">
        <p14:creationId xmlns:p14="http://schemas.microsoft.com/office/powerpoint/2010/main" val="3766817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DEFB-61FB-929F-6295-BFC3F704061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0F0657A-4947-5F08-57F1-995DA7E1B2EB}"/>
              </a:ext>
            </a:extLst>
          </p:cNvPr>
          <p:cNvSpPr>
            <a:spLocks noGrp="1"/>
          </p:cNvSpPr>
          <p:nvPr>
            <p:ph idx="1"/>
          </p:nvPr>
        </p:nvSpPr>
        <p:spPr>
          <a:xfrm>
            <a:off x="480767" y="2222287"/>
            <a:ext cx="11170763" cy="4188525"/>
          </a:xfrm>
        </p:spPr>
        <p:txBody>
          <a:bodyPr>
            <a:normAutofit/>
          </a:bodyPr>
          <a:lstStyle/>
          <a:p>
            <a:r>
              <a:rPr lang="en-US" dirty="0"/>
              <a:t>The research project is about predicting future prices of Ethereum (or ETH) via implementation of LSTM-RNN (or Long Short-Term Memory Recurrent Neural Network) models</a:t>
            </a:r>
          </a:p>
          <a:p>
            <a:r>
              <a:rPr lang="en-US" dirty="0"/>
              <a:t>This topic is based on similar experiments from related papers where authors develop and implement neural networks in forecasting models to predict future prices of stock markets for most stock indices and currencies across the globe</a:t>
            </a:r>
          </a:p>
          <a:p>
            <a:r>
              <a:rPr lang="en-US" dirty="0"/>
              <a:t>While price prediction is an engaging topic in being able to predict the future trends of cryptocurrencies, it has yet to capture attention of the public in the financial headlines and remains overshadowed by other trending issues in the marketing world.</a:t>
            </a:r>
          </a:p>
          <a:p>
            <a:r>
              <a:rPr lang="en-US" dirty="0"/>
              <a:t>The goal of this project is to not only predict next year’s prices of Ethereum, but to also verify whether LSTM is still capable in accurately predicting future prices.</a:t>
            </a:r>
          </a:p>
        </p:txBody>
      </p:sp>
    </p:spTree>
    <p:extLst>
      <p:ext uri="{BB962C8B-B14F-4D97-AF65-F5344CB8AC3E}">
        <p14:creationId xmlns:p14="http://schemas.microsoft.com/office/powerpoint/2010/main" val="154377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1F948C-D84C-6FBD-4FAD-D36A0393B6D9}"/>
              </a:ext>
            </a:extLst>
          </p:cNvPr>
          <p:cNvSpPr>
            <a:spLocks noGrp="1"/>
          </p:cNvSpPr>
          <p:nvPr>
            <p:ph type="title"/>
          </p:nvPr>
        </p:nvSpPr>
        <p:spPr>
          <a:xfrm>
            <a:off x="1063691" y="4049486"/>
            <a:ext cx="4825480" cy="1883228"/>
          </a:xfrm>
        </p:spPr>
        <p:txBody>
          <a:bodyPr anchor="ctr">
            <a:normAutofit/>
          </a:bodyPr>
          <a:lstStyle/>
          <a:p>
            <a:r>
              <a:rPr lang="en-US" dirty="0">
                <a:solidFill>
                  <a:srgbClr val="FFFFFF"/>
                </a:solidFill>
              </a:rPr>
              <a:t>Part 2 Results</a:t>
            </a:r>
          </a:p>
        </p:txBody>
      </p:sp>
      <p:pic>
        <p:nvPicPr>
          <p:cNvPr id="6" name="Picture 5" descr="Shape&#10;&#10;Description automatically generated">
            <a:extLst>
              <a:ext uri="{FF2B5EF4-FFF2-40B4-BE49-F238E27FC236}">
                <a16:creationId xmlns:a16="http://schemas.microsoft.com/office/drawing/2014/main" id="{43767997-0548-F00F-06B5-59D6678E98E0}"/>
              </a:ext>
            </a:extLst>
          </p:cNvPr>
          <p:cNvPicPr>
            <a:picLocks noChangeAspect="1"/>
          </p:cNvPicPr>
          <p:nvPr/>
        </p:nvPicPr>
        <p:blipFill>
          <a:blip r:embed="rId2"/>
          <a:stretch>
            <a:fillRect/>
          </a:stretch>
        </p:blipFill>
        <p:spPr>
          <a:xfrm>
            <a:off x="8029218" y="358219"/>
            <a:ext cx="3841855" cy="2852577"/>
          </a:xfrm>
          <a:prstGeom prst="rect">
            <a:avLst/>
          </a:prstGeom>
        </p:spPr>
      </p:pic>
      <p:pic>
        <p:nvPicPr>
          <p:cNvPr id="4" name="Picture 3" descr="Graphical user interface, shape&#10;&#10;Description automatically generated">
            <a:extLst>
              <a:ext uri="{FF2B5EF4-FFF2-40B4-BE49-F238E27FC236}">
                <a16:creationId xmlns:a16="http://schemas.microsoft.com/office/drawing/2014/main" id="{59CEEFD7-A06C-6F6A-24AF-CC4C4BCC2074}"/>
              </a:ext>
            </a:extLst>
          </p:cNvPr>
          <p:cNvPicPr>
            <a:picLocks noChangeAspect="1"/>
          </p:cNvPicPr>
          <p:nvPr/>
        </p:nvPicPr>
        <p:blipFill>
          <a:blip r:embed="rId3"/>
          <a:stretch>
            <a:fillRect/>
          </a:stretch>
        </p:blipFill>
        <p:spPr>
          <a:xfrm>
            <a:off x="143799" y="358220"/>
            <a:ext cx="3841856" cy="2852578"/>
          </a:xfrm>
          <a:prstGeom prst="rect">
            <a:avLst/>
          </a:prstGeom>
        </p:spPr>
      </p:pic>
      <p:pic>
        <p:nvPicPr>
          <p:cNvPr id="5" name="Picture 4" descr="Graphical user interface, shape&#10;&#10;Description automatically generated">
            <a:extLst>
              <a:ext uri="{FF2B5EF4-FFF2-40B4-BE49-F238E27FC236}">
                <a16:creationId xmlns:a16="http://schemas.microsoft.com/office/drawing/2014/main" id="{F48C8C7E-AC9E-5701-CBF1-C863F0990ADB}"/>
              </a:ext>
            </a:extLst>
          </p:cNvPr>
          <p:cNvPicPr>
            <a:picLocks noChangeAspect="1"/>
          </p:cNvPicPr>
          <p:nvPr/>
        </p:nvPicPr>
        <p:blipFill>
          <a:blip r:embed="rId4"/>
          <a:stretch>
            <a:fillRect/>
          </a:stretch>
        </p:blipFill>
        <p:spPr>
          <a:xfrm>
            <a:off x="4108840" y="377072"/>
            <a:ext cx="3803437" cy="2852578"/>
          </a:xfrm>
          <a:prstGeom prst="rect">
            <a:avLst/>
          </a:prstGeom>
        </p:spPr>
      </p:pic>
      <p:sp>
        <p:nvSpPr>
          <p:cNvPr id="3" name="Content Placeholder 2">
            <a:extLst>
              <a:ext uri="{FF2B5EF4-FFF2-40B4-BE49-F238E27FC236}">
                <a16:creationId xmlns:a16="http://schemas.microsoft.com/office/drawing/2014/main" id="{D24F29CD-D462-25CE-7886-A5686C684A44}"/>
              </a:ext>
            </a:extLst>
          </p:cNvPr>
          <p:cNvSpPr>
            <a:spLocks noGrp="1"/>
          </p:cNvSpPr>
          <p:nvPr>
            <p:ph idx="1"/>
          </p:nvPr>
        </p:nvSpPr>
        <p:spPr>
          <a:xfrm>
            <a:off x="6338316" y="4049485"/>
            <a:ext cx="4846151" cy="1883229"/>
          </a:xfrm>
        </p:spPr>
        <p:txBody>
          <a:bodyPr>
            <a:normAutofit/>
          </a:bodyPr>
          <a:lstStyle/>
          <a:p>
            <a:pPr>
              <a:lnSpc>
                <a:spcPct val="90000"/>
              </a:lnSpc>
            </a:pPr>
            <a:r>
              <a:rPr lang="en-US" sz="1500" dirty="0">
                <a:solidFill>
                  <a:srgbClr val="FFFFFF"/>
                </a:solidFill>
                <a:effectLst/>
                <a:ea typeface="Yu Mincho" panose="02020400000000000000" pitchFamily="18" charset="-128"/>
              </a:rPr>
              <a:t>Training loss for models with dropout rates and regularizers (a: multilayer perceptron (MLP), b: convolutional neural network (CNN), c: long short-term memory (LSTM), d: gated recurrent unit (GRU), e: bidirectional LSTM (</a:t>
            </a:r>
            <a:r>
              <a:rPr lang="en-US" sz="1500" dirty="0" err="1">
                <a:solidFill>
                  <a:srgbClr val="FFFFFF"/>
                </a:solidFill>
                <a:effectLst/>
                <a:ea typeface="Yu Mincho" panose="02020400000000000000" pitchFamily="18" charset="-128"/>
              </a:rPr>
              <a:t>BiLSTM</a:t>
            </a:r>
            <a:r>
              <a:rPr lang="en-US" sz="1500" dirty="0">
                <a:solidFill>
                  <a:srgbClr val="FFFFFF"/>
                </a:solidFill>
                <a:effectLst/>
                <a:ea typeface="Yu Mincho" panose="02020400000000000000" pitchFamily="18" charset="-128"/>
              </a:rPr>
              <a:t>), f: bidirectional GRU (</a:t>
            </a:r>
            <a:r>
              <a:rPr lang="en-US" sz="1500" dirty="0" err="1">
                <a:solidFill>
                  <a:srgbClr val="FFFFFF"/>
                </a:solidFill>
                <a:effectLst/>
                <a:ea typeface="Yu Mincho" panose="02020400000000000000" pitchFamily="18" charset="-128"/>
              </a:rPr>
              <a:t>BiGRU</a:t>
            </a:r>
            <a:r>
              <a:rPr lang="en-US" sz="1500" dirty="0">
                <a:solidFill>
                  <a:srgbClr val="FFFFFF"/>
                </a:solidFill>
                <a:effectLst/>
                <a:ea typeface="Yu Mincho" panose="02020400000000000000" pitchFamily="18" charset="-128"/>
              </a:rPr>
              <a:t>), g: CNN-LSTM, h: CNN-GRU, i: CNN-</a:t>
            </a:r>
            <a:r>
              <a:rPr lang="en-US" sz="1500" dirty="0" err="1">
                <a:solidFill>
                  <a:srgbClr val="FFFFFF"/>
                </a:solidFill>
                <a:effectLst/>
                <a:ea typeface="Yu Mincho" panose="02020400000000000000" pitchFamily="18" charset="-128"/>
              </a:rPr>
              <a:t>BiLSTM</a:t>
            </a:r>
            <a:r>
              <a:rPr lang="en-US" sz="1500" dirty="0">
                <a:solidFill>
                  <a:srgbClr val="FFFFFF"/>
                </a:solidFill>
                <a:effectLst/>
                <a:ea typeface="Yu Mincho" panose="02020400000000000000" pitchFamily="18" charset="-128"/>
              </a:rPr>
              <a:t>, j: CNN-</a:t>
            </a:r>
            <a:r>
              <a:rPr lang="en-US" sz="1500" dirty="0" err="1">
                <a:solidFill>
                  <a:srgbClr val="FFFFFF"/>
                </a:solidFill>
                <a:effectLst/>
                <a:ea typeface="Yu Mincho" panose="02020400000000000000" pitchFamily="18" charset="-128"/>
              </a:rPr>
              <a:t>BiGRU</a:t>
            </a:r>
            <a:r>
              <a:rPr lang="en-US" sz="1500" dirty="0">
                <a:solidFill>
                  <a:srgbClr val="FFFFFF"/>
                </a:solidFill>
                <a:effectLst/>
                <a:ea typeface="Yu Mincho" panose="02020400000000000000" pitchFamily="18" charset="-128"/>
              </a:rPr>
              <a:t>, k: LSTM-GRU, l: CNN-LSTM-GRU).</a:t>
            </a:r>
            <a:endParaRPr lang="en-US" sz="1500" dirty="0">
              <a:solidFill>
                <a:srgbClr val="FFFFFF"/>
              </a:solidFill>
            </a:endParaRPr>
          </a:p>
        </p:txBody>
      </p:sp>
    </p:spTree>
    <p:extLst>
      <p:ext uri="{BB962C8B-B14F-4D97-AF65-F5344CB8AC3E}">
        <p14:creationId xmlns:p14="http://schemas.microsoft.com/office/powerpoint/2010/main" val="3214824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1F948C-D84C-6FBD-4FAD-D36A0393B6D9}"/>
              </a:ext>
            </a:extLst>
          </p:cNvPr>
          <p:cNvSpPr>
            <a:spLocks noGrp="1"/>
          </p:cNvSpPr>
          <p:nvPr>
            <p:ph type="title"/>
          </p:nvPr>
        </p:nvSpPr>
        <p:spPr>
          <a:xfrm>
            <a:off x="1063691" y="4049486"/>
            <a:ext cx="4825480" cy="1883228"/>
          </a:xfrm>
        </p:spPr>
        <p:txBody>
          <a:bodyPr anchor="ctr">
            <a:normAutofit/>
          </a:bodyPr>
          <a:lstStyle/>
          <a:p>
            <a:r>
              <a:rPr lang="en-US">
                <a:solidFill>
                  <a:srgbClr val="FFFFFF"/>
                </a:solidFill>
              </a:rPr>
              <a:t>Part 2 Results</a:t>
            </a:r>
            <a:endParaRPr lang="en-US" dirty="0">
              <a:solidFill>
                <a:srgbClr val="FFFFFF"/>
              </a:solidFill>
            </a:endParaRPr>
          </a:p>
        </p:txBody>
      </p:sp>
      <p:pic>
        <p:nvPicPr>
          <p:cNvPr id="7" name="Picture 6" descr="Graphical user interface, chart&#10;&#10;Description automatically generated">
            <a:extLst>
              <a:ext uri="{FF2B5EF4-FFF2-40B4-BE49-F238E27FC236}">
                <a16:creationId xmlns:a16="http://schemas.microsoft.com/office/drawing/2014/main" id="{91F8FB4D-685C-F997-4ED9-855D83315457}"/>
              </a:ext>
            </a:extLst>
          </p:cNvPr>
          <p:cNvPicPr>
            <a:picLocks noChangeAspect="1"/>
          </p:cNvPicPr>
          <p:nvPr/>
        </p:nvPicPr>
        <p:blipFill>
          <a:blip r:embed="rId2"/>
          <a:stretch>
            <a:fillRect/>
          </a:stretch>
        </p:blipFill>
        <p:spPr>
          <a:xfrm>
            <a:off x="272375" y="402103"/>
            <a:ext cx="3782754" cy="2808694"/>
          </a:xfrm>
          <a:prstGeom prst="rect">
            <a:avLst/>
          </a:prstGeom>
        </p:spPr>
      </p:pic>
      <p:pic>
        <p:nvPicPr>
          <p:cNvPr id="9" name="Picture 8" descr="Graphical user interface, chart, application&#10;&#10;Description automatically generated">
            <a:extLst>
              <a:ext uri="{FF2B5EF4-FFF2-40B4-BE49-F238E27FC236}">
                <a16:creationId xmlns:a16="http://schemas.microsoft.com/office/drawing/2014/main" id="{114A78FB-190B-CF76-E2FE-9741999ED407}"/>
              </a:ext>
            </a:extLst>
          </p:cNvPr>
          <p:cNvPicPr>
            <a:picLocks noChangeAspect="1"/>
          </p:cNvPicPr>
          <p:nvPr/>
        </p:nvPicPr>
        <p:blipFill>
          <a:blip r:embed="rId3"/>
          <a:stretch>
            <a:fillRect/>
          </a:stretch>
        </p:blipFill>
        <p:spPr>
          <a:xfrm>
            <a:off x="8204878" y="383189"/>
            <a:ext cx="3821092" cy="2827607"/>
          </a:xfrm>
          <a:prstGeom prst="rect">
            <a:avLst/>
          </a:prstGeom>
        </p:spPr>
      </p:pic>
      <p:pic>
        <p:nvPicPr>
          <p:cNvPr id="8" name="Picture 7" descr="Graphical user interface, chart, histogram&#10;&#10;Description automatically generated">
            <a:extLst>
              <a:ext uri="{FF2B5EF4-FFF2-40B4-BE49-F238E27FC236}">
                <a16:creationId xmlns:a16="http://schemas.microsoft.com/office/drawing/2014/main" id="{0589185F-D837-68FB-4E52-F25C7123A947}"/>
              </a:ext>
            </a:extLst>
          </p:cNvPr>
          <p:cNvPicPr>
            <a:picLocks noChangeAspect="1"/>
          </p:cNvPicPr>
          <p:nvPr/>
        </p:nvPicPr>
        <p:blipFill>
          <a:blip r:embed="rId4"/>
          <a:stretch>
            <a:fillRect/>
          </a:stretch>
        </p:blipFill>
        <p:spPr>
          <a:xfrm>
            <a:off x="4259143" y="383190"/>
            <a:ext cx="3782753" cy="2827607"/>
          </a:xfrm>
          <a:prstGeom prst="rect">
            <a:avLst/>
          </a:prstGeom>
        </p:spPr>
      </p:pic>
      <p:sp>
        <p:nvSpPr>
          <p:cNvPr id="3" name="Content Placeholder 2">
            <a:extLst>
              <a:ext uri="{FF2B5EF4-FFF2-40B4-BE49-F238E27FC236}">
                <a16:creationId xmlns:a16="http://schemas.microsoft.com/office/drawing/2014/main" id="{D24F29CD-D462-25CE-7886-A5686C684A44}"/>
              </a:ext>
            </a:extLst>
          </p:cNvPr>
          <p:cNvSpPr>
            <a:spLocks noGrp="1"/>
          </p:cNvSpPr>
          <p:nvPr>
            <p:ph idx="1"/>
          </p:nvPr>
        </p:nvSpPr>
        <p:spPr>
          <a:xfrm>
            <a:off x="6338316" y="4049485"/>
            <a:ext cx="4846151" cy="1883229"/>
          </a:xfrm>
        </p:spPr>
        <p:txBody>
          <a:bodyPr>
            <a:normAutofit/>
          </a:bodyPr>
          <a:lstStyle/>
          <a:p>
            <a:pPr>
              <a:lnSpc>
                <a:spcPct val="90000"/>
              </a:lnSpc>
            </a:pPr>
            <a:r>
              <a:rPr lang="en-US" sz="1400">
                <a:solidFill>
                  <a:srgbClr val="FFFFFF"/>
                </a:solidFill>
                <a:effectLst/>
                <a:ea typeface="Yu Mincho" panose="02020400000000000000" pitchFamily="18" charset="-128"/>
              </a:rPr>
              <a:t>Plots of test set for predicted values of closing price compared with actual values for baseline models (a: multilayer perceptron (MLP), b: convolutional neural network (CNN), c: long short-term memory (LSTM), d: gated recurrent unit (GRU), e: bidirectional LSTM (BiLSTM), f: bidirectional GRU (BiGRU), g: CNN-LSTM, h: CNN-GRU, i: CNN-BiLSTM, j: CNN-BiGRU, k: LSTM-GRU, l: CNN-LSTM-GRU).</a:t>
            </a:r>
            <a:endParaRPr lang="en-US" sz="1400">
              <a:solidFill>
                <a:srgbClr val="FFFFFF"/>
              </a:solidFill>
            </a:endParaRPr>
          </a:p>
        </p:txBody>
      </p:sp>
    </p:spTree>
    <p:extLst>
      <p:ext uri="{BB962C8B-B14F-4D97-AF65-F5344CB8AC3E}">
        <p14:creationId xmlns:p14="http://schemas.microsoft.com/office/powerpoint/2010/main" val="1915993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1F948C-D84C-6FBD-4FAD-D36A0393B6D9}"/>
              </a:ext>
            </a:extLst>
          </p:cNvPr>
          <p:cNvSpPr>
            <a:spLocks noGrp="1"/>
          </p:cNvSpPr>
          <p:nvPr>
            <p:ph type="title"/>
          </p:nvPr>
        </p:nvSpPr>
        <p:spPr>
          <a:xfrm>
            <a:off x="1063691" y="4049486"/>
            <a:ext cx="4825480" cy="1883228"/>
          </a:xfrm>
        </p:spPr>
        <p:txBody>
          <a:bodyPr anchor="ctr">
            <a:normAutofit/>
          </a:bodyPr>
          <a:lstStyle/>
          <a:p>
            <a:r>
              <a:rPr lang="en-US" dirty="0">
                <a:solidFill>
                  <a:srgbClr val="FFFFFF"/>
                </a:solidFill>
              </a:rPr>
              <a:t>Part 2 Results</a:t>
            </a:r>
          </a:p>
        </p:txBody>
      </p:sp>
      <p:pic>
        <p:nvPicPr>
          <p:cNvPr id="8" name="Picture 7" descr="Graphical user interface, chart&#10;&#10;Description automatically generated">
            <a:extLst>
              <a:ext uri="{FF2B5EF4-FFF2-40B4-BE49-F238E27FC236}">
                <a16:creationId xmlns:a16="http://schemas.microsoft.com/office/drawing/2014/main" id="{36DAE257-179E-9069-47B6-1BFCDC6BC22A}"/>
              </a:ext>
            </a:extLst>
          </p:cNvPr>
          <p:cNvPicPr>
            <a:picLocks noChangeAspect="1"/>
          </p:cNvPicPr>
          <p:nvPr/>
        </p:nvPicPr>
        <p:blipFill>
          <a:blip r:embed="rId2"/>
          <a:stretch>
            <a:fillRect/>
          </a:stretch>
        </p:blipFill>
        <p:spPr>
          <a:xfrm>
            <a:off x="4145112" y="376758"/>
            <a:ext cx="3759497" cy="2791426"/>
          </a:xfrm>
          <a:prstGeom prst="rect">
            <a:avLst/>
          </a:prstGeom>
        </p:spPr>
      </p:pic>
      <p:pic>
        <p:nvPicPr>
          <p:cNvPr id="9" name="Picture 8" descr="Graphical user interface, chart, application&#10;&#10;Description automatically generated">
            <a:extLst>
              <a:ext uri="{FF2B5EF4-FFF2-40B4-BE49-F238E27FC236}">
                <a16:creationId xmlns:a16="http://schemas.microsoft.com/office/drawing/2014/main" id="{377AFA01-BE39-F358-BD60-DDAACAE038B3}"/>
              </a:ext>
            </a:extLst>
          </p:cNvPr>
          <p:cNvPicPr>
            <a:picLocks noChangeAspect="1"/>
          </p:cNvPicPr>
          <p:nvPr/>
        </p:nvPicPr>
        <p:blipFill>
          <a:blip r:embed="rId3"/>
          <a:stretch>
            <a:fillRect/>
          </a:stretch>
        </p:blipFill>
        <p:spPr>
          <a:xfrm>
            <a:off x="8038618" y="375069"/>
            <a:ext cx="3784983" cy="2791425"/>
          </a:xfrm>
          <a:prstGeom prst="rect">
            <a:avLst/>
          </a:prstGeom>
        </p:spPr>
      </p:pic>
      <p:pic>
        <p:nvPicPr>
          <p:cNvPr id="7" name="Picture 6" descr="Graphical user interface, histogram&#10;&#10;Description automatically generated">
            <a:extLst>
              <a:ext uri="{FF2B5EF4-FFF2-40B4-BE49-F238E27FC236}">
                <a16:creationId xmlns:a16="http://schemas.microsoft.com/office/drawing/2014/main" id="{A2115895-901E-4FF3-0932-C3454ADFC08D}"/>
              </a:ext>
            </a:extLst>
          </p:cNvPr>
          <p:cNvPicPr>
            <a:picLocks noChangeAspect="1"/>
          </p:cNvPicPr>
          <p:nvPr/>
        </p:nvPicPr>
        <p:blipFill>
          <a:blip r:embed="rId4"/>
          <a:stretch>
            <a:fillRect/>
          </a:stretch>
        </p:blipFill>
        <p:spPr>
          <a:xfrm>
            <a:off x="252919" y="376757"/>
            <a:ext cx="3757221" cy="2789737"/>
          </a:xfrm>
          <a:prstGeom prst="rect">
            <a:avLst/>
          </a:prstGeom>
        </p:spPr>
      </p:pic>
      <p:sp>
        <p:nvSpPr>
          <p:cNvPr id="3" name="Content Placeholder 2">
            <a:extLst>
              <a:ext uri="{FF2B5EF4-FFF2-40B4-BE49-F238E27FC236}">
                <a16:creationId xmlns:a16="http://schemas.microsoft.com/office/drawing/2014/main" id="{D24F29CD-D462-25CE-7886-A5686C684A44}"/>
              </a:ext>
            </a:extLst>
          </p:cNvPr>
          <p:cNvSpPr>
            <a:spLocks noGrp="1"/>
          </p:cNvSpPr>
          <p:nvPr>
            <p:ph idx="1"/>
          </p:nvPr>
        </p:nvSpPr>
        <p:spPr>
          <a:xfrm>
            <a:off x="6338316" y="4049485"/>
            <a:ext cx="4846151" cy="1883229"/>
          </a:xfrm>
        </p:spPr>
        <p:txBody>
          <a:bodyPr>
            <a:normAutofit/>
          </a:bodyPr>
          <a:lstStyle/>
          <a:p>
            <a:pPr>
              <a:lnSpc>
                <a:spcPct val="90000"/>
              </a:lnSpc>
            </a:pPr>
            <a:r>
              <a:rPr lang="en-US" sz="1400" dirty="0">
                <a:solidFill>
                  <a:srgbClr val="FFFFFF"/>
                </a:solidFill>
                <a:effectLst/>
                <a:ea typeface="Yu Mincho" panose="02020400000000000000" pitchFamily="18" charset="-128"/>
              </a:rPr>
              <a:t>Plots of test set for predicted values of closing price compared with actual values for models with dropout rates (a: multilayer perceptron (MLP), b: convolutional neural network (CNN), c: long short-term memory (LSTM), d: gated recurrent unit (GRU), e: bidirectional LSTM (</a:t>
            </a:r>
            <a:r>
              <a:rPr lang="en-US" sz="1400" dirty="0" err="1">
                <a:solidFill>
                  <a:srgbClr val="FFFFFF"/>
                </a:solidFill>
                <a:effectLst/>
                <a:ea typeface="Yu Mincho" panose="02020400000000000000" pitchFamily="18" charset="-128"/>
              </a:rPr>
              <a:t>BiLSTM</a:t>
            </a:r>
            <a:r>
              <a:rPr lang="en-US" sz="1400" dirty="0">
                <a:solidFill>
                  <a:srgbClr val="FFFFFF"/>
                </a:solidFill>
                <a:effectLst/>
                <a:ea typeface="Yu Mincho" panose="02020400000000000000" pitchFamily="18" charset="-128"/>
              </a:rPr>
              <a:t>), f: bidirectional GRU (</a:t>
            </a:r>
            <a:r>
              <a:rPr lang="en-US" sz="1400" dirty="0" err="1">
                <a:solidFill>
                  <a:srgbClr val="FFFFFF"/>
                </a:solidFill>
                <a:effectLst/>
                <a:ea typeface="Yu Mincho" panose="02020400000000000000" pitchFamily="18" charset="-128"/>
              </a:rPr>
              <a:t>BiGRU</a:t>
            </a:r>
            <a:r>
              <a:rPr lang="en-US" sz="1400" dirty="0">
                <a:solidFill>
                  <a:srgbClr val="FFFFFF"/>
                </a:solidFill>
                <a:effectLst/>
                <a:ea typeface="Yu Mincho" panose="02020400000000000000" pitchFamily="18" charset="-128"/>
              </a:rPr>
              <a:t>), g: CNN-LSTM, h: CNN-GRU, i: CNN-</a:t>
            </a:r>
            <a:r>
              <a:rPr lang="en-US" sz="1400" dirty="0" err="1">
                <a:solidFill>
                  <a:srgbClr val="FFFFFF"/>
                </a:solidFill>
                <a:effectLst/>
                <a:ea typeface="Yu Mincho" panose="02020400000000000000" pitchFamily="18" charset="-128"/>
              </a:rPr>
              <a:t>BiLSTM</a:t>
            </a:r>
            <a:r>
              <a:rPr lang="en-US" sz="1400" dirty="0">
                <a:solidFill>
                  <a:srgbClr val="FFFFFF"/>
                </a:solidFill>
                <a:effectLst/>
                <a:ea typeface="Yu Mincho" panose="02020400000000000000" pitchFamily="18" charset="-128"/>
              </a:rPr>
              <a:t>, j: CNN-</a:t>
            </a:r>
            <a:r>
              <a:rPr lang="en-US" sz="1400" dirty="0" err="1">
                <a:solidFill>
                  <a:srgbClr val="FFFFFF"/>
                </a:solidFill>
                <a:effectLst/>
                <a:ea typeface="Yu Mincho" panose="02020400000000000000" pitchFamily="18" charset="-128"/>
              </a:rPr>
              <a:t>BiGRU</a:t>
            </a:r>
            <a:r>
              <a:rPr lang="en-US" sz="1400" dirty="0">
                <a:solidFill>
                  <a:srgbClr val="FFFFFF"/>
                </a:solidFill>
                <a:effectLst/>
                <a:ea typeface="Yu Mincho" panose="02020400000000000000" pitchFamily="18" charset="-128"/>
              </a:rPr>
              <a:t>, k: LSTM-GRU, l: CNN-LSTM-GRU).</a:t>
            </a:r>
            <a:endParaRPr lang="en-US" sz="1400" dirty="0">
              <a:solidFill>
                <a:srgbClr val="FFFFFF"/>
              </a:solidFill>
            </a:endParaRPr>
          </a:p>
        </p:txBody>
      </p:sp>
    </p:spTree>
    <p:extLst>
      <p:ext uri="{BB962C8B-B14F-4D97-AF65-F5344CB8AC3E}">
        <p14:creationId xmlns:p14="http://schemas.microsoft.com/office/powerpoint/2010/main" val="2197990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1F948C-D84C-6FBD-4FAD-D36A0393B6D9}"/>
              </a:ext>
            </a:extLst>
          </p:cNvPr>
          <p:cNvSpPr>
            <a:spLocks noGrp="1"/>
          </p:cNvSpPr>
          <p:nvPr>
            <p:ph type="title"/>
          </p:nvPr>
        </p:nvSpPr>
        <p:spPr>
          <a:xfrm>
            <a:off x="1063691" y="4049486"/>
            <a:ext cx="4825480" cy="1883228"/>
          </a:xfrm>
        </p:spPr>
        <p:txBody>
          <a:bodyPr anchor="ctr">
            <a:normAutofit/>
          </a:bodyPr>
          <a:lstStyle/>
          <a:p>
            <a:r>
              <a:rPr lang="en-US" dirty="0">
                <a:solidFill>
                  <a:srgbClr val="FFFFFF"/>
                </a:solidFill>
              </a:rPr>
              <a:t>Part 2 Results</a:t>
            </a:r>
          </a:p>
        </p:txBody>
      </p:sp>
      <p:pic>
        <p:nvPicPr>
          <p:cNvPr id="6" name="Picture 5" descr="Graphical user interface, histogram&#10;&#10;Description automatically generated">
            <a:extLst>
              <a:ext uri="{FF2B5EF4-FFF2-40B4-BE49-F238E27FC236}">
                <a16:creationId xmlns:a16="http://schemas.microsoft.com/office/drawing/2014/main" id="{57804521-F220-9760-0492-C747EA1E8DDC}"/>
              </a:ext>
            </a:extLst>
          </p:cNvPr>
          <p:cNvPicPr>
            <a:picLocks noChangeAspect="1"/>
          </p:cNvPicPr>
          <p:nvPr/>
        </p:nvPicPr>
        <p:blipFill>
          <a:blip r:embed="rId2"/>
          <a:stretch>
            <a:fillRect/>
          </a:stretch>
        </p:blipFill>
        <p:spPr>
          <a:xfrm>
            <a:off x="8008447" y="383617"/>
            <a:ext cx="3701939" cy="2748689"/>
          </a:xfrm>
          <a:prstGeom prst="rect">
            <a:avLst/>
          </a:prstGeom>
        </p:spPr>
      </p:pic>
      <p:pic>
        <p:nvPicPr>
          <p:cNvPr id="5" name="Picture 4" descr="Graphical user interface, chart&#10;&#10;Description automatically generated">
            <a:extLst>
              <a:ext uri="{FF2B5EF4-FFF2-40B4-BE49-F238E27FC236}">
                <a16:creationId xmlns:a16="http://schemas.microsoft.com/office/drawing/2014/main" id="{EB6F75B7-5708-26D1-EA8E-7DC0E49CEAA8}"/>
              </a:ext>
            </a:extLst>
          </p:cNvPr>
          <p:cNvPicPr>
            <a:picLocks noChangeAspect="1"/>
          </p:cNvPicPr>
          <p:nvPr/>
        </p:nvPicPr>
        <p:blipFill>
          <a:blip r:embed="rId3"/>
          <a:stretch>
            <a:fillRect/>
          </a:stretch>
        </p:blipFill>
        <p:spPr>
          <a:xfrm>
            <a:off x="4162688" y="368051"/>
            <a:ext cx="3735481" cy="2764255"/>
          </a:xfrm>
          <a:prstGeom prst="rect">
            <a:avLst/>
          </a:prstGeom>
        </p:spPr>
      </p:pic>
      <p:pic>
        <p:nvPicPr>
          <p:cNvPr id="4" name="Picture 3" descr="Graphical user interface, chart&#10;&#10;Description automatically generated">
            <a:extLst>
              <a:ext uri="{FF2B5EF4-FFF2-40B4-BE49-F238E27FC236}">
                <a16:creationId xmlns:a16="http://schemas.microsoft.com/office/drawing/2014/main" id="{7058D218-94B3-258F-1D6C-661A28CF2FAA}"/>
              </a:ext>
            </a:extLst>
          </p:cNvPr>
          <p:cNvPicPr>
            <a:picLocks noChangeAspect="1"/>
          </p:cNvPicPr>
          <p:nvPr/>
        </p:nvPicPr>
        <p:blipFill>
          <a:blip r:embed="rId4"/>
          <a:stretch>
            <a:fillRect/>
          </a:stretch>
        </p:blipFill>
        <p:spPr>
          <a:xfrm>
            <a:off x="319524" y="368051"/>
            <a:ext cx="3698000" cy="2764255"/>
          </a:xfrm>
          <a:prstGeom prst="rect">
            <a:avLst/>
          </a:prstGeom>
        </p:spPr>
      </p:pic>
      <p:sp>
        <p:nvSpPr>
          <p:cNvPr id="3" name="Content Placeholder 2">
            <a:extLst>
              <a:ext uri="{FF2B5EF4-FFF2-40B4-BE49-F238E27FC236}">
                <a16:creationId xmlns:a16="http://schemas.microsoft.com/office/drawing/2014/main" id="{D24F29CD-D462-25CE-7886-A5686C684A44}"/>
              </a:ext>
            </a:extLst>
          </p:cNvPr>
          <p:cNvSpPr>
            <a:spLocks noGrp="1"/>
          </p:cNvSpPr>
          <p:nvPr>
            <p:ph idx="1"/>
          </p:nvPr>
        </p:nvSpPr>
        <p:spPr>
          <a:xfrm>
            <a:off x="6338316" y="4049485"/>
            <a:ext cx="4846151" cy="1883229"/>
          </a:xfrm>
        </p:spPr>
        <p:txBody>
          <a:bodyPr>
            <a:normAutofit/>
          </a:bodyPr>
          <a:lstStyle/>
          <a:p>
            <a:pPr>
              <a:lnSpc>
                <a:spcPct val="90000"/>
              </a:lnSpc>
            </a:pPr>
            <a:r>
              <a:rPr lang="en-US" sz="1400" dirty="0">
                <a:solidFill>
                  <a:srgbClr val="FFFFFF"/>
                </a:solidFill>
                <a:effectLst/>
                <a:ea typeface="Yu Mincho" panose="02020400000000000000" pitchFamily="18" charset="-128"/>
              </a:rPr>
              <a:t>Plots of test set for predicted values of closing price compared with actual values for models with regularizers (a: multilayer perceptron (MLP), b: convolutional neural network (CNN), c: long short-term memory (LSTM), d: gated recurrent unit (GRU), e: bidirectional LSTM (</a:t>
            </a:r>
            <a:r>
              <a:rPr lang="en-US" sz="1400" dirty="0" err="1">
                <a:solidFill>
                  <a:srgbClr val="FFFFFF"/>
                </a:solidFill>
                <a:effectLst/>
                <a:ea typeface="Yu Mincho" panose="02020400000000000000" pitchFamily="18" charset="-128"/>
              </a:rPr>
              <a:t>BiLSTM</a:t>
            </a:r>
            <a:r>
              <a:rPr lang="en-US" sz="1400" dirty="0">
                <a:solidFill>
                  <a:srgbClr val="FFFFFF"/>
                </a:solidFill>
                <a:effectLst/>
                <a:ea typeface="Yu Mincho" panose="02020400000000000000" pitchFamily="18" charset="-128"/>
              </a:rPr>
              <a:t>), f: bidirectional GRU (</a:t>
            </a:r>
            <a:r>
              <a:rPr lang="en-US" sz="1400" dirty="0" err="1">
                <a:solidFill>
                  <a:srgbClr val="FFFFFF"/>
                </a:solidFill>
                <a:effectLst/>
                <a:ea typeface="Yu Mincho" panose="02020400000000000000" pitchFamily="18" charset="-128"/>
              </a:rPr>
              <a:t>BiGRU</a:t>
            </a:r>
            <a:r>
              <a:rPr lang="en-US" sz="1400" dirty="0">
                <a:solidFill>
                  <a:srgbClr val="FFFFFF"/>
                </a:solidFill>
                <a:effectLst/>
                <a:ea typeface="Yu Mincho" panose="02020400000000000000" pitchFamily="18" charset="-128"/>
              </a:rPr>
              <a:t>), g: CNN-LSTM, h: CNN-GRU, i: CNN-</a:t>
            </a:r>
            <a:r>
              <a:rPr lang="en-US" sz="1400" dirty="0" err="1">
                <a:solidFill>
                  <a:srgbClr val="FFFFFF"/>
                </a:solidFill>
                <a:effectLst/>
                <a:ea typeface="Yu Mincho" panose="02020400000000000000" pitchFamily="18" charset="-128"/>
              </a:rPr>
              <a:t>BiLSTM</a:t>
            </a:r>
            <a:r>
              <a:rPr lang="en-US" sz="1400" dirty="0">
                <a:solidFill>
                  <a:srgbClr val="FFFFFF"/>
                </a:solidFill>
                <a:effectLst/>
                <a:ea typeface="Yu Mincho" panose="02020400000000000000" pitchFamily="18" charset="-128"/>
              </a:rPr>
              <a:t>, j: CNN-</a:t>
            </a:r>
            <a:r>
              <a:rPr lang="en-US" sz="1400" dirty="0" err="1">
                <a:solidFill>
                  <a:srgbClr val="FFFFFF"/>
                </a:solidFill>
                <a:effectLst/>
                <a:ea typeface="Yu Mincho" panose="02020400000000000000" pitchFamily="18" charset="-128"/>
              </a:rPr>
              <a:t>BiGRU</a:t>
            </a:r>
            <a:r>
              <a:rPr lang="en-US" sz="1400" dirty="0">
                <a:solidFill>
                  <a:srgbClr val="FFFFFF"/>
                </a:solidFill>
                <a:effectLst/>
                <a:ea typeface="Yu Mincho" panose="02020400000000000000" pitchFamily="18" charset="-128"/>
              </a:rPr>
              <a:t>, k: LSTM-GRU, l: CNN-LSTM-GRU).</a:t>
            </a:r>
            <a:endParaRPr lang="en-US" sz="1400" dirty="0">
              <a:solidFill>
                <a:srgbClr val="FFFFFF"/>
              </a:solidFill>
            </a:endParaRPr>
          </a:p>
        </p:txBody>
      </p:sp>
    </p:spTree>
    <p:extLst>
      <p:ext uri="{BB962C8B-B14F-4D97-AF65-F5344CB8AC3E}">
        <p14:creationId xmlns:p14="http://schemas.microsoft.com/office/powerpoint/2010/main" val="1837485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1F948C-D84C-6FBD-4FAD-D36A0393B6D9}"/>
              </a:ext>
            </a:extLst>
          </p:cNvPr>
          <p:cNvSpPr>
            <a:spLocks noGrp="1"/>
          </p:cNvSpPr>
          <p:nvPr>
            <p:ph type="title"/>
          </p:nvPr>
        </p:nvSpPr>
        <p:spPr>
          <a:xfrm>
            <a:off x="1063691" y="4049486"/>
            <a:ext cx="4825480" cy="1883228"/>
          </a:xfrm>
        </p:spPr>
        <p:txBody>
          <a:bodyPr anchor="ctr">
            <a:normAutofit/>
          </a:bodyPr>
          <a:lstStyle/>
          <a:p>
            <a:r>
              <a:rPr lang="en-US" dirty="0">
                <a:solidFill>
                  <a:srgbClr val="FFFFFF"/>
                </a:solidFill>
              </a:rPr>
              <a:t>Part 2 Results</a:t>
            </a:r>
          </a:p>
        </p:txBody>
      </p:sp>
      <p:pic>
        <p:nvPicPr>
          <p:cNvPr id="5" name="Picture 4" descr="Graphical user interface, chart, application, histogram&#10;&#10;Description automatically generated">
            <a:extLst>
              <a:ext uri="{FF2B5EF4-FFF2-40B4-BE49-F238E27FC236}">
                <a16:creationId xmlns:a16="http://schemas.microsoft.com/office/drawing/2014/main" id="{709A8B2A-AC7A-ADCE-428E-91BE862249EF}"/>
              </a:ext>
            </a:extLst>
          </p:cNvPr>
          <p:cNvPicPr>
            <a:picLocks noChangeAspect="1"/>
          </p:cNvPicPr>
          <p:nvPr/>
        </p:nvPicPr>
        <p:blipFill>
          <a:blip r:embed="rId2"/>
          <a:stretch>
            <a:fillRect/>
          </a:stretch>
        </p:blipFill>
        <p:spPr>
          <a:xfrm>
            <a:off x="4260334" y="413655"/>
            <a:ext cx="3720547" cy="2762506"/>
          </a:xfrm>
          <a:prstGeom prst="rect">
            <a:avLst/>
          </a:prstGeom>
        </p:spPr>
      </p:pic>
      <p:pic>
        <p:nvPicPr>
          <p:cNvPr id="4" name="Picture 3" descr="Graphical user interface, chart, histogram&#10;&#10;Description automatically generated">
            <a:extLst>
              <a:ext uri="{FF2B5EF4-FFF2-40B4-BE49-F238E27FC236}">
                <a16:creationId xmlns:a16="http://schemas.microsoft.com/office/drawing/2014/main" id="{4A9A5426-A167-5383-2FFD-2DC48687CC15}"/>
              </a:ext>
            </a:extLst>
          </p:cNvPr>
          <p:cNvPicPr>
            <a:picLocks noChangeAspect="1"/>
          </p:cNvPicPr>
          <p:nvPr/>
        </p:nvPicPr>
        <p:blipFill>
          <a:blip r:embed="rId3"/>
          <a:stretch>
            <a:fillRect/>
          </a:stretch>
        </p:blipFill>
        <p:spPr>
          <a:xfrm>
            <a:off x="326159" y="413655"/>
            <a:ext cx="3720547" cy="2743903"/>
          </a:xfrm>
          <a:prstGeom prst="rect">
            <a:avLst/>
          </a:prstGeom>
        </p:spPr>
      </p:pic>
      <p:pic>
        <p:nvPicPr>
          <p:cNvPr id="6" name="Picture 5" descr="Graphical user interface, histogram&#10;&#10;Description automatically generated">
            <a:extLst>
              <a:ext uri="{FF2B5EF4-FFF2-40B4-BE49-F238E27FC236}">
                <a16:creationId xmlns:a16="http://schemas.microsoft.com/office/drawing/2014/main" id="{4986D6B3-ADD2-A3BE-CE1C-F1C6DE61ACB6}"/>
              </a:ext>
            </a:extLst>
          </p:cNvPr>
          <p:cNvPicPr>
            <a:picLocks noChangeAspect="1"/>
          </p:cNvPicPr>
          <p:nvPr/>
        </p:nvPicPr>
        <p:blipFill>
          <a:blip r:embed="rId4"/>
          <a:stretch>
            <a:fillRect/>
          </a:stretch>
        </p:blipFill>
        <p:spPr>
          <a:xfrm>
            <a:off x="8194509" y="413654"/>
            <a:ext cx="3720546" cy="2771807"/>
          </a:xfrm>
          <a:prstGeom prst="rect">
            <a:avLst/>
          </a:prstGeom>
        </p:spPr>
      </p:pic>
      <p:sp>
        <p:nvSpPr>
          <p:cNvPr id="3" name="Content Placeholder 2">
            <a:extLst>
              <a:ext uri="{FF2B5EF4-FFF2-40B4-BE49-F238E27FC236}">
                <a16:creationId xmlns:a16="http://schemas.microsoft.com/office/drawing/2014/main" id="{D24F29CD-D462-25CE-7886-A5686C684A44}"/>
              </a:ext>
            </a:extLst>
          </p:cNvPr>
          <p:cNvSpPr>
            <a:spLocks noGrp="1"/>
          </p:cNvSpPr>
          <p:nvPr>
            <p:ph idx="1"/>
          </p:nvPr>
        </p:nvSpPr>
        <p:spPr>
          <a:xfrm>
            <a:off x="6338316" y="4049485"/>
            <a:ext cx="4846151" cy="1883229"/>
          </a:xfrm>
        </p:spPr>
        <p:txBody>
          <a:bodyPr>
            <a:normAutofit/>
          </a:bodyPr>
          <a:lstStyle/>
          <a:p>
            <a:pPr>
              <a:lnSpc>
                <a:spcPct val="90000"/>
              </a:lnSpc>
            </a:pPr>
            <a:r>
              <a:rPr lang="en-US" sz="1400" dirty="0">
                <a:solidFill>
                  <a:srgbClr val="FFFFFF"/>
                </a:solidFill>
                <a:effectLst/>
                <a:ea typeface="Yu Mincho" panose="02020400000000000000" pitchFamily="18" charset="-128"/>
              </a:rPr>
              <a:t>Plots of test set for predicted values of closing price compared with actual values for models with dropout rates and regularizers (a: multilayer perceptron (MLP), b: convolutional neural network (CNN), c: long short-term memory (LSTM), d: gated recurrent unit (GRU), e: bidirectional LSTM (</a:t>
            </a:r>
            <a:r>
              <a:rPr lang="en-US" sz="1400">
                <a:solidFill>
                  <a:srgbClr val="FFFFFF"/>
                </a:solidFill>
                <a:effectLst/>
                <a:ea typeface="Yu Mincho" panose="02020400000000000000" pitchFamily="18" charset="-128"/>
              </a:rPr>
              <a:t>BiLSTM</a:t>
            </a:r>
            <a:r>
              <a:rPr lang="en-US" sz="1400" dirty="0">
                <a:solidFill>
                  <a:srgbClr val="FFFFFF"/>
                </a:solidFill>
                <a:effectLst/>
                <a:ea typeface="Yu Mincho" panose="02020400000000000000" pitchFamily="18" charset="-128"/>
              </a:rPr>
              <a:t>), f: bidirectional GRU (</a:t>
            </a:r>
            <a:r>
              <a:rPr lang="en-US" sz="1400">
                <a:solidFill>
                  <a:srgbClr val="FFFFFF"/>
                </a:solidFill>
                <a:effectLst/>
                <a:ea typeface="Yu Mincho" panose="02020400000000000000" pitchFamily="18" charset="-128"/>
              </a:rPr>
              <a:t>BiGRU</a:t>
            </a:r>
            <a:r>
              <a:rPr lang="en-US" sz="1400" dirty="0">
                <a:solidFill>
                  <a:srgbClr val="FFFFFF"/>
                </a:solidFill>
                <a:effectLst/>
                <a:ea typeface="Yu Mincho" panose="02020400000000000000" pitchFamily="18" charset="-128"/>
              </a:rPr>
              <a:t>), g: CNN-LSTM, h: CNN-GRU, i: CNN-</a:t>
            </a:r>
            <a:r>
              <a:rPr lang="en-US" sz="1400">
                <a:solidFill>
                  <a:srgbClr val="FFFFFF"/>
                </a:solidFill>
                <a:effectLst/>
                <a:ea typeface="Yu Mincho" panose="02020400000000000000" pitchFamily="18" charset="-128"/>
              </a:rPr>
              <a:t>BiLSTM</a:t>
            </a:r>
            <a:r>
              <a:rPr lang="en-US" sz="1400" dirty="0">
                <a:solidFill>
                  <a:srgbClr val="FFFFFF"/>
                </a:solidFill>
                <a:effectLst/>
                <a:ea typeface="Yu Mincho" panose="02020400000000000000" pitchFamily="18" charset="-128"/>
              </a:rPr>
              <a:t>, j: CNN-</a:t>
            </a:r>
            <a:r>
              <a:rPr lang="en-US" sz="1400">
                <a:solidFill>
                  <a:srgbClr val="FFFFFF"/>
                </a:solidFill>
                <a:effectLst/>
                <a:ea typeface="Yu Mincho" panose="02020400000000000000" pitchFamily="18" charset="-128"/>
              </a:rPr>
              <a:t>BiGRU</a:t>
            </a:r>
            <a:r>
              <a:rPr lang="en-US" sz="1400" dirty="0">
                <a:solidFill>
                  <a:srgbClr val="FFFFFF"/>
                </a:solidFill>
                <a:effectLst/>
                <a:ea typeface="Yu Mincho" panose="02020400000000000000" pitchFamily="18" charset="-128"/>
              </a:rPr>
              <a:t>, k: LSTM-GRU, l: CNN-LSTM-GRU).</a:t>
            </a:r>
            <a:endParaRPr lang="en-US" sz="1400" dirty="0">
              <a:solidFill>
                <a:srgbClr val="FFFFFF"/>
              </a:solidFill>
            </a:endParaRPr>
          </a:p>
        </p:txBody>
      </p:sp>
    </p:spTree>
    <p:extLst>
      <p:ext uri="{BB962C8B-B14F-4D97-AF65-F5344CB8AC3E}">
        <p14:creationId xmlns:p14="http://schemas.microsoft.com/office/powerpoint/2010/main" val="389638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pic>
        <p:nvPicPr>
          <p:cNvPr id="7" name="Picture 6" descr="Table&#10;&#10;Description automatically generated">
            <a:extLst>
              <a:ext uri="{FF2B5EF4-FFF2-40B4-BE49-F238E27FC236}">
                <a16:creationId xmlns:a16="http://schemas.microsoft.com/office/drawing/2014/main" id="{9FC4C869-22B2-0999-3D80-25195C814D45}"/>
              </a:ext>
            </a:extLst>
          </p:cNvPr>
          <p:cNvPicPr>
            <a:picLocks noChangeAspect="1"/>
          </p:cNvPicPr>
          <p:nvPr/>
        </p:nvPicPr>
        <p:blipFill>
          <a:blip r:embed="rId2"/>
          <a:stretch>
            <a:fillRect/>
          </a:stretch>
        </p:blipFill>
        <p:spPr>
          <a:xfrm>
            <a:off x="463961" y="744662"/>
            <a:ext cx="6612856" cy="5009238"/>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BB2F2995-061B-26C2-9A4E-4A269058338B}"/>
              </a:ext>
            </a:extLst>
          </p:cNvPr>
          <p:cNvSpPr>
            <a:spLocks noGrp="1"/>
          </p:cNvSpPr>
          <p:nvPr>
            <p:ph idx="1"/>
          </p:nvPr>
        </p:nvSpPr>
        <p:spPr>
          <a:xfrm>
            <a:off x="8164749" y="2024743"/>
            <a:ext cx="3575737" cy="4016619"/>
          </a:xfrm>
        </p:spPr>
        <p:txBody>
          <a:bodyPr vert="horz" lIns="91440" tIns="45720" rIns="91440" bIns="45720" rtlCol="0">
            <a:normAutofit/>
          </a:bodyPr>
          <a:lstStyle/>
          <a:p>
            <a:r>
              <a:rPr lang="en-US" sz="1600" dirty="0">
                <a:solidFill>
                  <a:srgbClr val="FFFFFF"/>
                </a:solidFill>
              </a:rPr>
              <a:t>Part 1 Results: The comparison of LSTM models’ training loss metrics based on training-test lengths.</a:t>
            </a:r>
          </a:p>
        </p:txBody>
      </p:sp>
    </p:spTree>
    <p:extLst>
      <p:ext uri="{BB962C8B-B14F-4D97-AF65-F5344CB8AC3E}">
        <p14:creationId xmlns:p14="http://schemas.microsoft.com/office/powerpoint/2010/main" val="70060219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Table&#10;&#10;Description automatically generated">
            <a:extLst>
              <a:ext uri="{FF2B5EF4-FFF2-40B4-BE49-F238E27FC236}">
                <a16:creationId xmlns:a16="http://schemas.microsoft.com/office/drawing/2014/main" id="{E13E2740-A0EE-6BCC-06F9-F5B4D9324497}"/>
              </a:ext>
            </a:extLst>
          </p:cNvPr>
          <p:cNvPicPr>
            <a:picLocks noChangeAspect="1"/>
          </p:cNvPicPr>
          <p:nvPr/>
        </p:nvPicPr>
        <p:blipFill>
          <a:blip r:embed="rId2"/>
          <a:stretch>
            <a:fillRect/>
          </a:stretch>
        </p:blipFill>
        <p:spPr>
          <a:xfrm>
            <a:off x="3392031" y="760190"/>
            <a:ext cx="2540268" cy="2328850"/>
          </a:xfrm>
          <a:prstGeom prst="rect">
            <a:avLst/>
          </a:prstGeom>
        </p:spPr>
      </p:pic>
      <p:pic>
        <p:nvPicPr>
          <p:cNvPr id="6" name="Picture 5" descr="Table&#10;&#10;Description automatically generated">
            <a:extLst>
              <a:ext uri="{FF2B5EF4-FFF2-40B4-BE49-F238E27FC236}">
                <a16:creationId xmlns:a16="http://schemas.microsoft.com/office/drawing/2014/main" id="{ABC5468A-41FC-0B26-9A73-E6C18E39B0C9}"/>
              </a:ext>
            </a:extLst>
          </p:cNvPr>
          <p:cNvPicPr>
            <a:picLocks noChangeAspect="1"/>
          </p:cNvPicPr>
          <p:nvPr/>
        </p:nvPicPr>
        <p:blipFill>
          <a:blip r:embed="rId3"/>
          <a:stretch>
            <a:fillRect/>
          </a:stretch>
        </p:blipFill>
        <p:spPr>
          <a:xfrm>
            <a:off x="477925" y="760190"/>
            <a:ext cx="2542032" cy="2382748"/>
          </a:xfrm>
          <a:prstGeom prst="rect">
            <a:avLst/>
          </a:prstGeom>
        </p:spPr>
      </p:pic>
      <p:pic>
        <p:nvPicPr>
          <p:cNvPr id="9" name="Picture 8" descr="Table&#10;&#10;Description automatically generated">
            <a:extLst>
              <a:ext uri="{FF2B5EF4-FFF2-40B4-BE49-F238E27FC236}">
                <a16:creationId xmlns:a16="http://schemas.microsoft.com/office/drawing/2014/main" id="{FF51B593-531C-5C72-857D-968429B43E1A}"/>
              </a:ext>
            </a:extLst>
          </p:cNvPr>
          <p:cNvPicPr>
            <a:picLocks noChangeAspect="1"/>
          </p:cNvPicPr>
          <p:nvPr/>
        </p:nvPicPr>
        <p:blipFill>
          <a:blip r:embed="rId4"/>
          <a:stretch>
            <a:fillRect/>
          </a:stretch>
        </p:blipFill>
        <p:spPr>
          <a:xfrm>
            <a:off x="9167098" y="769664"/>
            <a:ext cx="2540269" cy="2324346"/>
          </a:xfrm>
          <a:prstGeom prst="rect">
            <a:avLst/>
          </a:prstGeom>
        </p:spPr>
      </p:pic>
      <p:pic>
        <p:nvPicPr>
          <p:cNvPr id="8" name="Picture 7" descr="A picture containing cabinet, tower&#10;&#10;Description automatically generated">
            <a:extLst>
              <a:ext uri="{FF2B5EF4-FFF2-40B4-BE49-F238E27FC236}">
                <a16:creationId xmlns:a16="http://schemas.microsoft.com/office/drawing/2014/main" id="{ECFB7C9D-38F5-D1E1-554B-053173598B45}"/>
              </a:ext>
            </a:extLst>
          </p:cNvPr>
          <p:cNvPicPr>
            <a:picLocks noChangeAspect="1"/>
          </p:cNvPicPr>
          <p:nvPr/>
        </p:nvPicPr>
        <p:blipFill>
          <a:blip r:embed="rId5"/>
          <a:stretch>
            <a:fillRect/>
          </a:stretch>
        </p:blipFill>
        <p:spPr>
          <a:xfrm>
            <a:off x="6307422" y="769664"/>
            <a:ext cx="2540269" cy="2319376"/>
          </a:xfrm>
          <a:prstGeom prst="rect">
            <a:avLst/>
          </a:prstGeom>
        </p:spPr>
      </p:pic>
      <p:sp>
        <p:nvSpPr>
          <p:cNvPr id="3" name="Content Placeholder 2">
            <a:extLst>
              <a:ext uri="{FF2B5EF4-FFF2-40B4-BE49-F238E27FC236}">
                <a16:creationId xmlns:a16="http://schemas.microsoft.com/office/drawing/2014/main" id="{94823D56-E905-FAB8-AC01-F97B55747403}"/>
              </a:ext>
            </a:extLst>
          </p:cNvPr>
          <p:cNvSpPr>
            <a:spLocks noGrp="1"/>
          </p:cNvSpPr>
          <p:nvPr>
            <p:ph idx="1"/>
          </p:nvPr>
        </p:nvSpPr>
        <p:spPr>
          <a:xfrm>
            <a:off x="894946" y="4049485"/>
            <a:ext cx="10289522" cy="1883229"/>
          </a:xfrm>
        </p:spPr>
        <p:txBody>
          <a:bodyPr>
            <a:normAutofit/>
          </a:bodyPr>
          <a:lstStyle/>
          <a:p>
            <a:r>
              <a:rPr lang="en-US">
                <a:solidFill>
                  <a:srgbClr val="FFFFFF"/>
                </a:solidFill>
              </a:rPr>
              <a:t>Part 2 Results: The comparison of all neural networks’ training loss metrics based on features (from left to right: baseline, with dropout rates, with regularizers, with dropout rates and regularizers)</a:t>
            </a:r>
            <a:endParaRPr lang="en-US" dirty="0">
              <a:solidFill>
                <a:srgbClr val="FFFFFF"/>
              </a:solidFill>
            </a:endParaRPr>
          </a:p>
        </p:txBody>
      </p:sp>
    </p:spTree>
    <p:extLst>
      <p:ext uri="{BB962C8B-B14F-4D97-AF65-F5344CB8AC3E}">
        <p14:creationId xmlns:p14="http://schemas.microsoft.com/office/powerpoint/2010/main" val="3199092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3624-880F-5004-07B7-A17A387EB54D}"/>
              </a:ext>
            </a:extLst>
          </p:cNvPr>
          <p:cNvSpPr>
            <a:spLocks noGrp="1"/>
          </p:cNvSpPr>
          <p:nvPr>
            <p:ph type="title"/>
          </p:nvPr>
        </p:nvSpPr>
        <p:spPr/>
        <p:txBody>
          <a:bodyPr/>
          <a:lstStyle/>
          <a:p>
            <a:r>
              <a:rPr lang="en-US" dirty="0"/>
              <a:t>Issues and Challenges?</a:t>
            </a:r>
          </a:p>
        </p:txBody>
      </p:sp>
      <p:sp>
        <p:nvSpPr>
          <p:cNvPr id="3" name="Content Placeholder 2">
            <a:extLst>
              <a:ext uri="{FF2B5EF4-FFF2-40B4-BE49-F238E27FC236}">
                <a16:creationId xmlns:a16="http://schemas.microsoft.com/office/drawing/2014/main" id="{3C819ADE-9A3F-16D7-43CE-C3E33E6B70EB}"/>
              </a:ext>
            </a:extLst>
          </p:cNvPr>
          <p:cNvSpPr>
            <a:spLocks noGrp="1"/>
          </p:cNvSpPr>
          <p:nvPr>
            <p:ph idx="1"/>
          </p:nvPr>
        </p:nvSpPr>
        <p:spPr>
          <a:xfrm>
            <a:off x="818712" y="2222287"/>
            <a:ext cx="10554574" cy="4291635"/>
          </a:xfrm>
        </p:spPr>
        <p:txBody>
          <a:bodyPr/>
          <a:lstStyle/>
          <a:p>
            <a:r>
              <a:rPr lang="en-US" dirty="0"/>
              <a:t>GPU Runtime mode limitations while using </a:t>
            </a:r>
            <a:r>
              <a:rPr lang="en-US" dirty="0" err="1"/>
              <a:t>Colab</a:t>
            </a:r>
            <a:endParaRPr lang="en-US" dirty="0"/>
          </a:p>
          <a:p>
            <a:pPr lvl="1"/>
            <a:r>
              <a:rPr lang="en-US" dirty="0"/>
              <a:t>Occasionally, the entire process may end abruptly if notebook is left idle for too long.</a:t>
            </a:r>
          </a:p>
          <a:p>
            <a:pPr lvl="1"/>
            <a:r>
              <a:rPr lang="en-US" dirty="0"/>
              <a:t>The same issue can happen anytime during the training process.</a:t>
            </a:r>
          </a:p>
          <a:p>
            <a:r>
              <a:rPr lang="en-US" dirty="0"/>
              <a:t>Anomalies found while plotting training losses and predicted price trends, such as sudden spikes for models using dropout rates and predicted plots failing to correlate well with actual plots in certain graph areas</a:t>
            </a:r>
          </a:p>
          <a:p>
            <a:r>
              <a:rPr lang="en-US" dirty="0"/>
              <a:t>Some models may outperform one another depending on what features are added in the neural networks (i.e., baseline GRU model does better than all other models, yet MLP model with dropout rates and regularizers outperforming all other models)</a:t>
            </a:r>
          </a:p>
          <a:p>
            <a:r>
              <a:rPr lang="en-US" dirty="0"/>
              <a:t>Any of the issues above (except the first one) can happen anytime since each results generated from running the notebooks may be different for each new experiment.</a:t>
            </a:r>
          </a:p>
        </p:txBody>
      </p:sp>
    </p:spTree>
    <p:extLst>
      <p:ext uri="{BB962C8B-B14F-4D97-AF65-F5344CB8AC3E}">
        <p14:creationId xmlns:p14="http://schemas.microsoft.com/office/powerpoint/2010/main" val="792916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C2D2-5B05-D9C0-3A09-0926A6A36ED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155883F-365B-DDAA-87E2-3680E54FC0D8}"/>
              </a:ext>
            </a:extLst>
          </p:cNvPr>
          <p:cNvSpPr>
            <a:spLocks noGrp="1"/>
          </p:cNvSpPr>
          <p:nvPr>
            <p:ph idx="1"/>
          </p:nvPr>
        </p:nvSpPr>
        <p:spPr>
          <a:xfrm>
            <a:off x="818712" y="2222287"/>
            <a:ext cx="10554574" cy="4084245"/>
          </a:xfrm>
        </p:spPr>
        <p:txBody>
          <a:bodyPr>
            <a:normAutofit/>
          </a:bodyPr>
          <a:lstStyle/>
          <a:p>
            <a:r>
              <a:rPr lang="en-US" dirty="0"/>
              <a:t>Deep learning models are effective in providing accurate forecasting predictions on how the Ethereum market price changes over time. LSTM not only remain an effective approach in handling long-term memory of the price lists, but also capable in minimizing the likelihood of exploding/vanishing gradients during the training process.</a:t>
            </a:r>
          </a:p>
          <a:p>
            <a:r>
              <a:rPr lang="en-US" dirty="0"/>
              <a:t>While the results obtained may not necessarily correlate with the actual trends, it provides a bigger picture on how the price list can change course due to external factors in the stock market.</a:t>
            </a:r>
          </a:p>
          <a:p>
            <a:r>
              <a:rPr lang="en-US" dirty="0"/>
              <a:t>Thus, while LSTM-RNN cannot guarantee optimal results all the time due to the stochastic property like all other neural networks, it remains relevant in forecasting long-term predictions of ETH prices and observing how the changes in behavior of the market will affect the outlook.</a:t>
            </a:r>
          </a:p>
        </p:txBody>
      </p:sp>
    </p:spTree>
    <p:extLst>
      <p:ext uri="{BB962C8B-B14F-4D97-AF65-F5344CB8AC3E}">
        <p14:creationId xmlns:p14="http://schemas.microsoft.com/office/powerpoint/2010/main" val="2377264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DC76-D2F6-EE0F-D963-0FED90F9B1EB}"/>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07AA106D-070E-E89D-5D98-8538D3136112}"/>
              </a:ext>
            </a:extLst>
          </p:cNvPr>
          <p:cNvSpPr>
            <a:spLocks noGrp="1"/>
          </p:cNvSpPr>
          <p:nvPr>
            <p:ph idx="1"/>
          </p:nvPr>
        </p:nvSpPr>
        <p:spPr>
          <a:xfrm>
            <a:off x="818713" y="2215299"/>
            <a:ext cx="10554574" cy="4195513"/>
          </a:xfrm>
        </p:spPr>
        <p:txBody>
          <a:bodyPr>
            <a:normAutofit lnSpcReduction="10000"/>
          </a:bodyPr>
          <a:lstStyle/>
          <a:p>
            <a:r>
              <a:rPr lang="en-US" dirty="0"/>
              <a:t>If there are improvements or additional things to consider for future work:</a:t>
            </a:r>
          </a:p>
          <a:p>
            <a:pPr lvl="1"/>
            <a:r>
              <a:rPr lang="en-US" dirty="0"/>
              <a:t>Try different number of units for each LSTM layer</a:t>
            </a:r>
          </a:p>
          <a:p>
            <a:pPr lvl="1"/>
            <a:r>
              <a:rPr lang="en-US" dirty="0"/>
              <a:t>Increase the patience value for early stopping (patience is how many additional epochs to train before halting early if no further improvements are detected for any metric, like validation loss)</a:t>
            </a:r>
          </a:p>
          <a:p>
            <a:pPr lvl="1"/>
            <a:r>
              <a:rPr lang="en-US" dirty="0"/>
              <a:t>Adjust the regularizer and dropout rate values</a:t>
            </a:r>
          </a:p>
          <a:p>
            <a:pPr lvl="1"/>
            <a:r>
              <a:rPr lang="en-US" dirty="0"/>
              <a:t>Increase the number of epochs for training</a:t>
            </a:r>
          </a:p>
          <a:p>
            <a:pPr lvl="1"/>
            <a:r>
              <a:rPr lang="en-US" dirty="0"/>
              <a:t>Rearrange the architectures for hybrid models</a:t>
            </a:r>
          </a:p>
          <a:p>
            <a:pPr lvl="1"/>
            <a:r>
              <a:rPr lang="en-US" dirty="0"/>
              <a:t>Try out the following methodologies listed below and see whether the results obtained can outperform existing models in terms of performance metrics:</a:t>
            </a:r>
          </a:p>
          <a:p>
            <a:pPr lvl="2"/>
            <a:r>
              <a:rPr lang="en-US" dirty="0"/>
              <a:t>Generative adversarial networks (GAN)</a:t>
            </a:r>
          </a:p>
          <a:p>
            <a:pPr lvl="2"/>
            <a:r>
              <a:rPr lang="en-US" dirty="0"/>
              <a:t>Transfer Learning</a:t>
            </a:r>
          </a:p>
          <a:p>
            <a:pPr lvl="2"/>
            <a:r>
              <a:rPr lang="en-US" dirty="0"/>
              <a:t>Support vector machines (SVM)</a:t>
            </a:r>
          </a:p>
          <a:p>
            <a:pPr lvl="2"/>
            <a:r>
              <a:rPr lang="en-US" dirty="0"/>
              <a:t>Boltzmann machines</a:t>
            </a:r>
          </a:p>
        </p:txBody>
      </p:sp>
    </p:spTree>
    <p:extLst>
      <p:ext uri="{BB962C8B-B14F-4D97-AF65-F5344CB8AC3E}">
        <p14:creationId xmlns:p14="http://schemas.microsoft.com/office/powerpoint/2010/main" val="1619135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5F2D-3F31-5E54-07F5-2FEF7159651B}"/>
              </a:ext>
            </a:extLst>
          </p:cNvPr>
          <p:cNvSpPr>
            <a:spLocks noGrp="1"/>
          </p:cNvSpPr>
          <p:nvPr>
            <p:ph type="title"/>
          </p:nvPr>
        </p:nvSpPr>
        <p:spPr/>
        <p:txBody>
          <a:bodyPr/>
          <a:lstStyle/>
          <a:p>
            <a:r>
              <a:rPr lang="en-US" dirty="0"/>
              <a:t>What is LSTM?</a:t>
            </a:r>
          </a:p>
        </p:txBody>
      </p:sp>
      <p:sp>
        <p:nvSpPr>
          <p:cNvPr id="3" name="Content Placeholder 2">
            <a:extLst>
              <a:ext uri="{FF2B5EF4-FFF2-40B4-BE49-F238E27FC236}">
                <a16:creationId xmlns:a16="http://schemas.microsoft.com/office/drawing/2014/main" id="{5D124492-6A21-E7EC-56A2-61F51F6997CF}"/>
              </a:ext>
            </a:extLst>
          </p:cNvPr>
          <p:cNvSpPr>
            <a:spLocks noGrp="1"/>
          </p:cNvSpPr>
          <p:nvPr>
            <p:ph idx="1"/>
          </p:nvPr>
        </p:nvSpPr>
        <p:spPr>
          <a:xfrm>
            <a:off x="818712" y="2222287"/>
            <a:ext cx="10554574" cy="4188525"/>
          </a:xfrm>
        </p:spPr>
        <p:txBody>
          <a:bodyPr/>
          <a:lstStyle/>
          <a:p>
            <a:pPr>
              <a:lnSpc>
                <a:spcPct val="90000"/>
              </a:lnSpc>
            </a:pPr>
            <a:r>
              <a:rPr lang="en-US" sz="1800" dirty="0"/>
              <a:t>LSTM (or Long Short-Term Memory) is a subtype of RNN (recurrent neural network) where it relies on having each state reading in the memory from the preceding ones. They are designed to reduce exploding and vanishing gradients in neural networks.</a:t>
            </a:r>
          </a:p>
          <a:p>
            <a:pPr>
              <a:lnSpc>
                <a:spcPct val="90000"/>
              </a:lnSpc>
            </a:pPr>
            <a:r>
              <a:rPr lang="en-US" dirty="0"/>
              <a:t>Each LSTM cell contains an input, forget, and output gate in order to control the flow on how much each incoming data from the preceding cell can be stored and retained for some period of time (hence the term long-term dependency).</a:t>
            </a:r>
            <a:endParaRPr lang="en-US" sz="1800" dirty="0"/>
          </a:p>
          <a:p>
            <a:pPr>
              <a:lnSpc>
                <a:spcPct val="90000"/>
              </a:lnSpc>
            </a:pPr>
            <a:r>
              <a:rPr lang="en-US" sz="1800" dirty="0"/>
              <a:t>Applications of LSTM networks include text processing, machine translation, stock market prediction, audio visualization, etc.</a:t>
            </a:r>
          </a:p>
          <a:p>
            <a:pPr>
              <a:lnSpc>
                <a:spcPct val="90000"/>
              </a:lnSpc>
            </a:pPr>
            <a:r>
              <a:rPr lang="en-US" dirty="0"/>
              <a:t>By itself, LSTM is capable in applications leaning towards temporal data, though i</a:t>
            </a:r>
            <a:r>
              <a:rPr lang="en-US" sz="1800" dirty="0"/>
              <a:t>t is not uncommon to see hybrid neural networks also supplementing LSTM with other methodologies, such as </a:t>
            </a:r>
            <a:r>
              <a:rPr lang="en-US" dirty="0"/>
              <a:t>convolutional neural networks.</a:t>
            </a:r>
            <a:endParaRPr lang="en-US" sz="1800" dirty="0"/>
          </a:p>
        </p:txBody>
      </p:sp>
    </p:spTree>
    <p:extLst>
      <p:ext uri="{BB962C8B-B14F-4D97-AF65-F5344CB8AC3E}">
        <p14:creationId xmlns:p14="http://schemas.microsoft.com/office/powerpoint/2010/main" val="2667798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B215-7950-3A4C-AB86-F2785F915BA2}"/>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339C7AC3-2FB5-8734-F015-DFE56DE74E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6851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2E4EF671-EDF3-A417-FC4A-2F28B22429AD}"/>
              </a:ext>
            </a:extLst>
          </p:cNvPr>
          <p:cNvSpPr txBox="1"/>
          <p:nvPr/>
        </p:nvSpPr>
        <p:spPr>
          <a:xfrm>
            <a:off x="451514" y="2046514"/>
            <a:ext cx="3575737" cy="3994848"/>
          </a:xfrm>
          <a:prstGeom prst="rect">
            <a:avLst/>
          </a:prstGeom>
        </p:spPr>
        <p:txBody>
          <a:bodyPr vert="horz" lIns="91440" tIns="45720" rIns="91440" bIns="45720" rtlCol="0" anchor="ctr">
            <a:normAutofit/>
          </a:bodyPr>
          <a:lstStyle/>
          <a:p>
            <a:pPr>
              <a:spcBef>
                <a:spcPct val="20000"/>
              </a:spcBef>
              <a:spcAft>
                <a:spcPts val="600"/>
              </a:spcAft>
              <a:buClr>
                <a:schemeClr val="accent1"/>
              </a:buClr>
            </a:pPr>
            <a:r>
              <a:rPr lang="en-US" sz="1600" dirty="0">
                <a:solidFill>
                  <a:srgbClr val="FFFFFF"/>
                </a:solidFill>
              </a:rPr>
              <a:t>Image from https://www.researchgate.net/figure/The-structure-of-the-Long-Short-Term-Memory-LSTM-neural-network-Reproduced-from-Yan_fig8_334268507</a:t>
            </a:r>
          </a:p>
        </p:txBody>
      </p:sp>
      <p:pic>
        <p:nvPicPr>
          <p:cNvPr id="5" name="Content Placeholder 10" descr="Diagram&#10;&#10;Description automatically generated">
            <a:extLst>
              <a:ext uri="{FF2B5EF4-FFF2-40B4-BE49-F238E27FC236}">
                <a16:creationId xmlns:a16="http://schemas.microsoft.com/office/drawing/2014/main" id="{9E8DDCAD-1E97-8B43-070E-887CD70E13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0790" y="650912"/>
            <a:ext cx="6267743" cy="525753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77730351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CA46-62C8-B796-EB9A-15C8B9B093B8}"/>
              </a:ext>
            </a:extLst>
          </p:cNvPr>
          <p:cNvSpPr>
            <a:spLocks noGrp="1"/>
          </p:cNvSpPr>
          <p:nvPr>
            <p:ph type="title"/>
          </p:nvPr>
        </p:nvSpPr>
        <p:spPr/>
        <p:txBody>
          <a:bodyPr/>
          <a:lstStyle/>
          <a:p>
            <a:r>
              <a:rPr lang="en-US" dirty="0"/>
              <a:t>Experiment Procedure</a:t>
            </a:r>
          </a:p>
        </p:txBody>
      </p:sp>
      <p:sp>
        <p:nvSpPr>
          <p:cNvPr id="3" name="Content Placeholder 2">
            <a:extLst>
              <a:ext uri="{FF2B5EF4-FFF2-40B4-BE49-F238E27FC236}">
                <a16:creationId xmlns:a16="http://schemas.microsoft.com/office/drawing/2014/main" id="{DE4A5F87-9E5E-BEC3-AAD3-F98B1B360145}"/>
              </a:ext>
            </a:extLst>
          </p:cNvPr>
          <p:cNvSpPr>
            <a:spLocks noGrp="1"/>
          </p:cNvSpPr>
          <p:nvPr>
            <p:ph idx="1"/>
          </p:nvPr>
        </p:nvSpPr>
        <p:spPr/>
        <p:txBody>
          <a:bodyPr/>
          <a:lstStyle/>
          <a:p>
            <a:r>
              <a:rPr lang="en-US" dirty="0"/>
              <a:t>Part 1: Dataset lengths</a:t>
            </a:r>
          </a:p>
          <a:p>
            <a:pPr lvl="1"/>
            <a:r>
              <a:rPr lang="en-US" dirty="0"/>
              <a:t>The following datasets are defined based on training and test length: 70-30, 80-20, 75-25, and custom (all data before April 1, 2022, as training and all data since April 1, 2022, as test)</a:t>
            </a:r>
          </a:p>
          <a:p>
            <a:r>
              <a:rPr lang="en-US" dirty="0"/>
              <a:t>Part 2: Comparison with other models</a:t>
            </a:r>
          </a:p>
          <a:p>
            <a:pPr lvl="1"/>
            <a:r>
              <a:rPr lang="en-US" dirty="0"/>
              <a:t>The following models will be used to compare alongside with LSTM: MLP, CNN, GRU, </a:t>
            </a:r>
            <a:r>
              <a:rPr lang="en-US" dirty="0" err="1"/>
              <a:t>BiLSTM</a:t>
            </a:r>
            <a:r>
              <a:rPr lang="en-US" dirty="0"/>
              <a:t>, </a:t>
            </a:r>
            <a:r>
              <a:rPr lang="en-US" dirty="0" err="1"/>
              <a:t>BiGRU</a:t>
            </a:r>
            <a:r>
              <a:rPr lang="en-US" dirty="0"/>
              <a:t>, CNN-LSTM, CNN-GRU, CNN-</a:t>
            </a:r>
            <a:r>
              <a:rPr lang="en-US" dirty="0" err="1"/>
              <a:t>BiLSTM</a:t>
            </a:r>
            <a:r>
              <a:rPr lang="en-US" dirty="0"/>
              <a:t>, CNN-</a:t>
            </a:r>
            <a:r>
              <a:rPr lang="en-US" dirty="0" err="1"/>
              <a:t>BiGRU</a:t>
            </a:r>
            <a:r>
              <a:rPr lang="en-US" dirty="0"/>
              <a:t>, LSTM-GRU, CNN-LSTM-GRU</a:t>
            </a:r>
          </a:p>
          <a:p>
            <a:r>
              <a:rPr lang="en-US" dirty="0"/>
              <a:t>All models for both parts will use the following features: baseline, with dropout rates, with regularizers, and with dropout rates and regularizers combined</a:t>
            </a:r>
          </a:p>
          <a:p>
            <a:pPr lvl="1"/>
            <a:endParaRPr lang="en-US" dirty="0"/>
          </a:p>
        </p:txBody>
      </p:sp>
    </p:spTree>
    <p:extLst>
      <p:ext uri="{BB962C8B-B14F-4D97-AF65-F5344CB8AC3E}">
        <p14:creationId xmlns:p14="http://schemas.microsoft.com/office/powerpoint/2010/main" val="34658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7A945-8D7B-8C3E-1386-36F4D5A631EE}"/>
              </a:ext>
            </a:extLst>
          </p:cNvPr>
          <p:cNvSpPr>
            <a:spLocks noGrp="1"/>
          </p:cNvSpPr>
          <p:nvPr>
            <p:ph type="title"/>
          </p:nvPr>
        </p:nvSpPr>
        <p:spPr/>
        <p:txBody>
          <a:bodyPr/>
          <a:lstStyle/>
          <a:p>
            <a:r>
              <a:rPr lang="en-US" dirty="0"/>
              <a:t>Part 1 Experiment</a:t>
            </a:r>
          </a:p>
        </p:txBody>
      </p:sp>
      <p:sp>
        <p:nvSpPr>
          <p:cNvPr id="3" name="Content Placeholder 2">
            <a:extLst>
              <a:ext uri="{FF2B5EF4-FFF2-40B4-BE49-F238E27FC236}">
                <a16:creationId xmlns:a16="http://schemas.microsoft.com/office/drawing/2014/main" id="{5C98DB54-06A4-5FB1-BC45-6F101EC79FB7}"/>
              </a:ext>
            </a:extLst>
          </p:cNvPr>
          <p:cNvSpPr>
            <a:spLocks noGrp="1"/>
          </p:cNvSpPr>
          <p:nvPr>
            <p:ph idx="1"/>
          </p:nvPr>
        </p:nvSpPr>
        <p:spPr>
          <a:xfrm>
            <a:off x="818712" y="2222287"/>
            <a:ext cx="10554574" cy="4319915"/>
          </a:xfrm>
        </p:spPr>
        <p:txBody>
          <a:bodyPr>
            <a:normAutofit fontScale="92500" lnSpcReduction="10000"/>
          </a:bodyPr>
          <a:lstStyle/>
          <a:p>
            <a:r>
              <a:rPr lang="en-US" dirty="0"/>
              <a:t>ETH price list sorted by day obtained from Yahoo Finance and closing price considered</a:t>
            </a:r>
          </a:p>
          <a:p>
            <a:r>
              <a:rPr lang="en-US" dirty="0"/>
              <a:t>4 datasets created based on length of training and test:</a:t>
            </a:r>
          </a:p>
          <a:p>
            <a:pPr lvl="1"/>
            <a:r>
              <a:rPr lang="en-US" dirty="0"/>
              <a:t>70% training, 30% test</a:t>
            </a:r>
          </a:p>
          <a:p>
            <a:pPr lvl="1"/>
            <a:r>
              <a:rPr lang="en-US" dirty="0"/>
              <a:t>80% training, 20% test</a:t>
            </a:r>
          </a:p>
          <a:p>
            <a:pPr lvl="1"/>
            <a:r>
              <a:rPr lang="en-US" dirty="0"/>
              <a:t>75% training, 25% test</a:t>
            </a:r>
          </a:p>
          <a:p>
            <a:pPr lvl="1"/>
            <a:r>
              <a:rPr lang="en-US" dirty="0"/>
              <a:t>Custom (Before 4/1/2022 as training, Since 4/1/2022 as test)</a:t>
            </a:r>
          </a:p>
          <a:p>
            <a:r>
              <a:rPr lang="en-US" dirty="0"/>
              <a:t>Batch normalization applied before setting up the features and labels for each dataset</a:t>
            </a:r>
          </a:p>
          <a:p>
            <a:r>
              <a:rPr lang="en-US" dirty="0"/>
              <a:t>Time steps used for the experiments: 30 steps (approximately equivalent to 1 month)</a:t>
            </a:r>
          </a:p>
          <a:p>
            <a:r>
              <a:rPr lang="en-US" dirty="0"/>
              <a:t>All models will use early stopping and will be trained for 100 epochs.</a:t>
            </a:r>
          </a:p>
          <a:p>
            <a:r>
              <a:rPr lang="en-US" dirty="0"/>
              <a:t>The metrics used to measure training losses will be mean squared error (MSE), mean absolute error (MAE), and root mean squared error (RMSE).</a:t>
            </a:r>
          </a:p>
          <a:p>
            <a:r>
              <a:rPr lang="en-US" dirty="0"/>
              <a:t>After training and evaluating, the predicted results have their original values restored by undoing batch normalization, and then plotted alongside with the actual data.</a:t>
            </a:r>
          </a:p>
        </p:txBody>
      </p:sp>
    </p:spTree>
    <p:extLst>
      <p:ext uri="{BB962C8B-B14F-4D97-AF65-F5344CB8AC3E}">
        <p14:creationId xmlns:p14="http://schemas.microsoft.com/office/powerpoint/2010/main" val="3506554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BB668-C41C-9038-3A9D-611FE9FB3FAE}"/>
              </a:ext>
            </a:extLst>
          </p:cNvPr>
          <p:cNvSpPr>
            <a:spLocks noGrp="1"/>
          </p:cNvSpPr>
          <p:nvPr>
            <p:ph type="title"/>
          </p:nvPr>
        </p:nvSpPr>
        <p:spPr/>
        <p:txBody>
          <a:bodyPr/>
          <a:lstStyle/>
          <a:p>
            <a:r>
              <a:rPr lang="en-US" dirty="0"/>
              <a:t>Part 2 Experiment</a:t>
            </a:r>
          </a:p>
        </p:txBody>
      </p:sp>
      <p:sp>
        <p:nvSpPr>
          <p:cNvPr id="3" name="Content Placeholder 2">
            <a:extLst>
              <a:ext uri="{FF2B5EF4-FFF2-40B4-BE49-F238E27FC236}">
                <a16:creationId xmlns:a16="http://schemas.microsoft.com/office/drawing/2014/main" id="{752D48EF-AEA3-98D0-4F3E-D47B65D51E9C}"/>
              </a:ext>
            </a:extLst>
          </p:cNvPr>
          <p:cNvSpPr>
            <a:spLocks noGrp="1"/>
          </p:cNvSpPr>
          <p:nvPr>
            <p:ph idx="1"/>
          </p:nvPr>
        </p:nvSpPr>
        <p:spPr>
          <a:xfrm>
            <a:off x="818712" y="2222287"/>
            <a:ext cx="10554574" cy="4376476"/>
          </a:xfrm>
        </p:spPr>
        <p:txBody>
          <a:bodyPr/>
          <a:lstStyle/>
          <a:p>
            <a:r>
              <a:rPr lang="en-US" dirty="0"/>
              <a:t>For this experiment, the following training and test lengths will be defined as followed: all data before April 1, 2022 as training and all data since April 1, 2022 as test</a:t>
            </a:r>
          </a:p>
          <a:p>
            <a:r>
              <a:rPr lang="en-US" dirty="0"/>
              <a:t>The experiment will be the same as Part 1, except the custom length training-test dataset will be used (see above), and in addition to LSTM, additional neural network models will be implemented as followed:</a:t>
            </a:r>
          </a:p>
          <a:p>
            <a:pPr lvl="1"/>
            <a:r>
              <a:rPr lang="en-US" dirty="0"/>
              <a:t>Multilayer perceptron (MLP)</a:t>
            </a:r>
          </a:p>
          <a:p>
            <a:pPr lvl="1"/>
            <a:r>
              <a:rPr lang="en-US" dirty="0"/>
              <a:t>1-dimensional convolutional neural network (1D-CNN)</a:t>
            </a:r>
          </a:p>
          <a:p>
            <a:pPr lvl="1"/>
            <a:r>
              <a:rPr lang="en-US" dirty="0"/>
              <a:t>Gated recurrent unit (GRU)</a:t>
            </a:r>
          </a:p>
          <a:p>
            <a:pPr lvl="1"/>
            <a:r>
              <a:rPr lang="en-US" dirty="0"/>
              <a:t>Bidirectional LSTM (</a:t>
            </a:r>
            <a:r>
              <a:rPr lang="en-US" dirty="0" err="1"/>
              <a:t>BiLSTM</a:t>
            </a:r>
            <a:r>
              <a:rPr lang="en-US" dirty="0"/>
              <a:t>)</a:t>
            </a:r>
          </a:p>
          <a:p>
            <a:pPr lvl="1"/>
            <a:r>
              <a:rPr lang="en-US" dirty="0"/>
              <a:t>Bidirectional GRU (</a:t>
            </a:r>
            <a:r>
              <a:rPr lang="en-US" dirty="0" err="1"/>
              <a:t>BiGRU</a:t>
            </a:r>
            <a:r>
              <a:rPr lang="en-US" dirty="0"/>
              <a:t>)</a:t>
            </a:r>
          </a:p>
          <a:p>
            <a:pPr lvl="1"/>
            <a:r>
              <a:rPr lang="en-US" dirty="0"/>
              <a:t>Hybrid models (CNN-LSTM, CNN-GRU, CNN-</a:t>
            </a:r>
            <a:r>
              <a:rPr lang="en-US" dirty="0" err="1"/>
              <a:t>BiLSTM</a:t>
            </a:r>
            <a:r>
              <a:rPr lang="en-US" dirty="0"/>
              <a:t>, CNN-</a:t>
            </a:r>
            <a:r>
              <a:rPr lang="en-US" dirty="0" err="1"/>
              <a:t>BiGRU</a:t>
            </a:r>
            <a:r>
              <a:rPr lang="en-US" dirty="0"/>
              <a:t>, LSTM-GRU, and CNN-LSTM-GRU)</a:t>
            </a:r>
          </a:p>
        </p:txBody>
      </p:sp>
    </p:spTree>
    <p:extLst>
      <p:ext uri="{BB962C8B-B14F-4D97-AF65-F5344CB8AC3E}">
        <p14:creationId xmlns:p14="http://schemas.microsoft.com/office/powerpoint/2010/main" val="3681712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97E50-D21D-5543-2C7D-83A41F8B1BCB}"/>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7F902C1-0CFA-0396-4C34-2EFFD723BE47}"/>
              </a:ext>
            </a:extLst>
          </p:cNvPr>
          <p:cNvSpPr>
            <a:spLocks noGrp="1"/>
          </p:cNvSpPr>
          <p:nvPr>
            <p:ph idx="1"/>
          </p:nvPr>
        </p:nvSpPr>
        <p:spPr/>
        <p:txBody>
          <a:bodyPr/>
          <a:lstStyle/>
          <a:p>
            <a:r>
              <a:rPr lang="en-US" dirty="0"/>
              <a:t>The next few slides ahead will show the training loss graphs and the predicted plots based on the following features added for both Parts 1 and 2.</a:t>
            </a:r>
          </a:p>
        </p:txBody>
      </p:sp>
    </p:spTree>
    <p:extLst>
      <p:ext uri="{BB962C8B-B14F-4D97-AF65-F5344CB8AC3E}">
        <p14:creationId xmlns:p14="http://schemas.microsoft.com/office/powerpoint/2010/main" val="1148546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2F6796A3-A6C7-0E94-6021-470447CA6F36}"/>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Part 1 Results</a:t>
            </a:r>
          </a:p>
        </p:txBody>
      </p:sp>
      <p:pic>
        <p:nvPicPr>
          <p:cNvPr id="6" name="Picture 5" descr="Chart, line chart&#10;&#10;Description automatically generated">
            <a:extLst>
              <a:ext uri="{FF2B5EF4-FFF2-40B4-BE49-F238E27FC236}">
                <a16:creationId xmlns:a16="http://schemas.microsoft.com/office/drawing/2014/main" id="{8AE5EB4A-2C15-5871-6B1F-DD0427C1298E}"/>
              </a:ext>
            </a:extLst>
          </p:cNvPr>
          <p:cNvPicPr>
            <a:picLocks noChangeAspect="1"/>
          </p:cNvPicPr>
          <p:nvPr/>
        </p:nvPicPr>
        <p:blipFill>
          <a:blip r:embed="rId2"/>
          <a:stretch>
            <a:fillRect/>
          </a:stretch>
        </p:blipFill>
        <p:spPr>
          <a:xfrm>
            <a:off x="463961" y="777727"/>
            <a:ext cx="6612856" cy="4943109"/>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CE534123-7A71-08DA-A22A-944499DA5388}"/>
              </a:ext>
            </a:extLst>
          </p:cNvPr>
          <p:cNvSpPr>
            <a:spLocks noGrp="1"/>
          </p:cNvSpPr>
          <p:nvPr>
            <p:ph idx="1"/>
          </p:nvPr>
        </p:nvSpPr>
        <p:spPr>
          <a:xfrm>
            <a:off x="8164749" y="2024743"/>
            <a:ext cx="3575737" cy="4016619"/>
          </a:xfrm>
        </p:spPr>
        <p:txBody>
          <a:bodyPr>
            <a:normAutofit/>
          </a:bodyPr>
          <a:lstStyle/>
          <a:p>
            <a:r>
              <a:rPr lang="en-US" sz="1600">
                <a:solidFill>
                  <a:srgbClr val="FFFFFF"/>
                </a:solidFill>
                <a:effectLst/>
                <a:ea typeface="Yu Mincho" panose="02020400000000000000" pitchFamily="18" charset="-128"/>
              </a:rPr>
              <a:t>Training losses for baseline LSTM model (a: 70-30 training-test, b: 80-20 training-test, c: 75-25 training-test, d: custom training-test).</a:t>
            </a:r>
            <a:endParaRPr lang="en-US" sz="1600">
              <a:solidFill>
                <a:srgbClr val="FFFFFF"/>
              </a:solidFill>
            </a:endParaRPr>
          </a:p>
        </p:txBody>
      </p:sp>
    </p:spTree>
    <p:extLst>
      <p:ext uri="{BB962C8B-B14F-4D97-AF65-F5344CB8AC3E}">
        <p14:creationId xmlns:p14="http://schemas.microsoft.com/office/powerpoint/2010/main" val="276893302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422</TotalTime>
  <Words>2204</Words>
  <Application>Microsoft Office PowerPoint</Application>
  <PresentationFormat>Widescreen</PresentationFormat>
  <Paragraphs>102</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Century Gothic</vt:lpstr>
      <vt:lpstr>Wingdings 2</vt:lpstr>
      <vt:lpstr>Quotable</vt:lpstr>
      <vt:lpstr>CPSC 597 Project Presentation: ETH Price Prediction with LSTM</vt:lpstr>
      <vt:lpstr>Overview</vt:lpstr>
      <vt:lpstr>What is LSTM?</vt:lpstr>
      <vt:lpstr>PowerPoint Presentation</vt:lpstr>
      <vt:lpstr>Experiment Procedure</vt:lpstr>
      <vt:lpstr>Part 1 Experiment</vt:lpstr>
      <vt:lpstr>Part 2 Experiment</vt:lpstr>
      <vt:lpstr>Results</vt:lpstr>
      <vt:lpstr>Part 1 Results</vt:lpstr>
      <vt:lpstr>Part 1 Results</vt:lpstr>
      <vt:lpstr>Part 1 Results</vt:lpstr>
      <vt:lpstr>Part 1 Results</vt:lpstr>
      <vt:lpstr>Part 1 Results</vt:lpstr>
      <vt:lpstr>Part 1 Results</vt:lpstr>
      <vt:lpstr>Part 1 Results</vt:lpstr>
      <vt:lpstr>Part 1 Results</vt:lpstr>
      <vt:lpstr>Part 2 Results</vt:lpstr>
      <vt:lpstr>Part 2 Results</vt:lpstr>
      <vt:lpstr>Part 2 Results</vt:lpstr>
      <vt:lpstr>Part 2 Results</vt:lpstr>
      <vt:lpstr>Part 2 Results</vt:lpstr>
      <vt:lpstr>Part 2 Results</vt:lpstr>
      <vt:lpstr>Part 2 Results</vt:lpstr>
      <vt:lpstr>Part 2 Results</vt:lpstr>
      <vt:lpstr>PowerPoint Presentation</vt:lpstr>
      <vt:lpstr>PowerPoint Presentation</vt:lpstr>
      <vt:lpstr>Issues and Challenges?</vt:lpstr>
      <vt:lpstr>Conclusion</vt:lpstr>
      <vt:lpstr>What’s next?</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 597 Project Presentation: ETH Price Prediction with LSTM</dc:title>
  <dc:creator>John Tu</dc:creator>
  <cp:lastModifiedBy>John Tu</cp:lastModifiedBy>
  <cp:revision>16</cp:revision>
  <dcterms:created xsi:type="dcterms:W3CDTF">2023-04-26T00:05:00Z</dcterms:created>
  <dcterms:modified xsi:type="dcterms:W3CDTF">2023-05-09T20:53:10Z</dcterms:modified>
</cp:coreProperties>
</file>